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621" r:id="rId2"/>
    <p:sldId id="637" r:id="rId3"/>
    <p:sldId id="620" r:id="rId4"/>
    <p:sldId id="311" r:id="rId5"/>
    <p:sldId id="475" r:id="rId6"/>
    <p:sldId id="363" r:id="rId7"/>
    <p:sldId id="601" r:id="rId8"/>
    <p:sldId id="603" r:id="rId9"/>
    <p:sldId id="599" r:id="rId10"/>
    <p:sldId id="638" r:id="rId11"/>
    <p:sldId id="582" r:id="rId12"/>
    <p:sldId id="565" r:id="rId13"/>
    <p:sldId id="578" r:id="rId14"/>
    <p:sldId id="639" r:id="rId15"/>
    <p:sldId id="617" r:id="rId16"/>
    <p:sldId id="579" r:id="rId17"/>
    <p:sldId id="619" r:id="rId18"/>
    <p:sldId id="606" r:id="rId19"/>
    <p:sldId id="640" r:id="rId20"/>
    <p:sldId id="589" r:id="rId21"/>
    <p:sldId id="623" r:id="rId22"/>
    <p:sldId id="627" r:id="rId23"/>
    <p:sldId id="628" r:id="rId24"/>
    <p:sldId id="635" r:id="rId25"/>
    <p:sldId id="636" r:id="rId26"/>
    <p:sldId id="622" r:id="rId27"/>
    <p:sldId id="629" r:id="rId28"/>
    <p:sldId id="630" r:id="rId29"/>
    <p:sldId id="632" r:id="rId30"/>
    <p:sldId id="633" r:id="rId31"/>
    <p:sldId id="634" r:id="rId32"/>
    <p:sldId id="641" r:id="rId33"/>
    <p:sldId id="642" r:id="rId34"/>
    <p:sldId id="643" r:id="rId35"/>
    <p:sldId id="647" r:id="rId36"/>
    <p:sldId id="648" r:id="rId37"/>
    <p:sldId id="257" r:id="rId38"/>
    <p:sldId id="258" r:id="rId39"/>
    <p:sldId id="259" r:id="rId40"/>
    <p:sldId id="260" r:id="rId41"/>
    <p:sldId id="583" r:id="rId42"/>
    <p:sldId id="618" r:id="rId43"/>
    <p:sldId id="645" r:id="rId44"/>
    <p:sldId id="585" r:id="rId45"/>
    <p:sldId id="646" r:id="rId46"/>
    <p:sldId id="598" r:id="rId47"/>
    <p:sldId id="612" r:id="rId48"/>
    <p:sldId id="587" r:id="rId49"/>
    <p:sldId id="584" r:id="rId50"/>
    <p:sldId id="649" r:id="rId51"/>
    <p:sldId id="586" r:id="rId52"/>
    <p:sldId id="362" r:id="rId53"/>
    <p:sldId id="390" r:id="rId54"/>
    <p:sldId id="391" r:id="rId55"/>
    <p:sldId id="297" r:id="rId56"/>
    <p:sldId id="616" r:id="rId57"/>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0"/>
        <a:cs typeface="Geneva"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0"/>
        <a:cs typeface="Geneva"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0"/>
        <a:cs typeface="Geneva"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0"/>
        <a:cs typeface="Geneva"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0"/>
        <a:cs typeface="Geneva" charset="0"/>
      </a:defRPr>
    </a:lvl5pPr>
    <a:lvl6pPr marL="2286000" algn="l" defTabSz="914400" rtl="0" eaLnBrk="1" latinLnBrk="0" hangingPunct="1">
      <a:defRPr kern="1200">
        <a:solidFill>
          <a:schemeClr val="tx1"/>
        </a:solidFill>
        <a:latin typeface="Arial" panose="020B0604020202020204" pitchFamily="34" charset="0"/>
        <a:ea typeface="Geneva" charset="0"/>
        <a:cs typeface="Geneva" charset="0"/>
      </a:defRPr>
    </a:lvl6pPr>
    <a:lvl7pPr marL="2743200" algn="l" defTabSz="914400" rtl="0" eaLnBrk="1" latinLnBrk="0" hangingPunct="1">
      <a:defRPr kern="1200">
        <a:solidFill>
          <a:schemeClr val="tx1"/>
        </a:solidFill>
        <a:latin typeface="Arial" panose="020B0604020202020204" pitchFamily="34" charset="0"/>
        <a:ea typeface="Geneva" charset="0"/>
        <a:cs typeface="Geneva" charset="0"/>
      </a:defRPr>
    </a:lvl7pPr>
    <a:lvl8pPr marL="3200400" algn="l" defTabSz="914400" rtl="0" eaLnBrk="1" latinLnBrk="0" hangingPunct="1">
      <a:defRPr kern="1200">
        <a:solidFill>
          <a:schemeClr val="tx1"/>
        </a:solidFill>
        <a:latin typeface="Arial" panose="020B0604020202020204" pitchFamily="34" charset="0"/>
        <a:ea typeface="Geneva" charset="0"/>
        <a:cs typeface="Geneva" charset="0"/>
      </a:defRPr>
    </a:lvl8pPr>
    <a:lvl9pPr marL="3657600" algn="l" defTabSz="914400" rtl="0" eaLnBrk="1" latinLnBrk="0" hangingPunct="1">
      <a:defRPr kern="1200">
        <a:solidFill>
          <a:schemeClr val="tx1"/>
        </a:solidFill>
        <a:latin typeface="Arial" panose="020B0604020202020204" pitchFamily="34" charset="0"/>
        <a:ea typeface="Geneva" charset="0"/>
        <a:cs typeface="Genev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0130E"/>
    <a:srgbClr val="DC1712"/>
    <a:srgbClr val="E02C0E"/>
    <a:srgbClr val="EAEAEA"/>
    <a:srgbClr val="666666"/>
    <a:srgbClr val="6D6D6D"/>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77EF3-4DC5-4E3D-BBC1-1AC541E5DCC8}" v="6" dt="2025-04-05T18:59:46.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07" autoAdjust="0"/>
    <p:restoredTop sz="57290" autoAdjust="0"/>
  </p:normalViewPr>
  <p:slideViewPr>
    <p:cSldViewPr>
      <p:cViewPr varScale="1">
        <p:scale>
          <a:sx n="55" d="100"/>
          <a:sy n="55" d="100"/>
        </p:scale>
        <p:origin x="2832" y="282"/>
      </p:cViewPr>
      <p:guideLst>
        <p:guide orient="horz" pos="2160"/>
        <p:guide pos="2880"/>
      </p:guideLst>
    </p:cSldViewPr>
  </p:slideViewPr>
  <p:outlineViewPr>
    <p:cViewPr>
      <p:scale>
        <a:sx n="33" d="100"/>
        <a:sy n="33" d="100"/>
      </p:scale>
      <p:origin x="0" y="-29611"/>
    </p:cViewPr>
  </p:outlineViewPr>
  <p:notesTextViewPr>
    <p:cViewPr>
      <p:scale>
        <a:sx n="100" d="100"/>
        <a:sy n="100" d="100"/>
      </p:scale>
      <p:origin x="0" y="0"/>
    </p:cViewPr>
  </p:notesTextViewPr>
  <p:sorterViewPr>
    <p:cViewPr varScale="1">
      <p:scale>
        <a:sx n="1" d="1"/>
        <a:sy n="1" d="1"/>
      </p:scale>
      <p:origin x="0" y="-9162"/>
    </p:cViewPr>
  </p:sorterViewPr>
  <p:notesViewPr>
    <p:cSldViewPr>
      <p:cViewPr varScale="1">
        <p:scale>
          <a:sx n="62" d="100"/>
          <a:sy n="62" d="100"/>
        </p:scale>
        <p:origin x="3182" y="53"/>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Sheckels" userId="73fc223046ea447b" providerId="LiveId" clId="{7A977EF3-4DC5-4E3D-BBC1-1AC541E5DCC8}"/>
    <pc:docChg chg="undo custSel modSld">
      <pc:chgData name="Jim Sheckels" userId="73fc223046ea447b" providerId="LiveId" clId="{7A977EF3-4DC5-4E3D-BBC1-1AC541E5DCC8}" dt="2025-04-05T18:59:46.352" v="41" actId="1076"/>
      <pc:docMkLst>
        <pc:docMk/>
      </pc:docMkLst>
      <pc:sldChg chg="modSp mod">
        <pc:chgData name="Jim Sheckels" userId="73fc223046ea447b" providerId="LiveId" clId="{7A977EF3-4DC5-4E3D-BBC1-1AC541E5DCC8}" dt="2025-04-05T18:59:46.352" v="41" actId="1076"/>
        <pc:sldMkLst>
          <pc:docMk/>
          <pc:sldMk cId="3051054559" sldId="391"/>
        </pc:sldMkLst>
        <pc:spChg chg="mod">
          <ac:chgData name="Jim Sheckels" userId="73fc223046ea447b" providerId="LiveId" clId="{7A977EF3-4DC5-4E3D-BBC1-1AC541E5DCC8}" dt="2025-04-05T18:59:46.352" v="41" actId="1076"/>
          <ac:spMkLst>
            <pc:docMk/>
            <pc:sldMk cId="3051054559" sldId="391"/>
            <ac:spMk id="5325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2" cy="468474"/>
          </a:xfrm>
          <a:prstGeom prst="rect">
            <a:avLst/>
          </a:prstGeom>
        </p:spPr>
        <p:txBody>
          <a:bodyPr vert="horz" lIns="93053" tIns="46526" rIns="93053" bIns="46526" rtlCol="0"/>
          <a:lstStyle>
            <a:lvl1pPr algn="l" eaLnBrk="1" hangingPunct="1">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4008705" y="1"/>
            <a:ext cx="3066732" cy="468474"/>
          </a:xfrm>
          <a:prstGeom prst="rect">
            <a:avLst/>
          </a:prstGeom>
        </p:spPr>
        <p:txBody>
          <a:bodyPr vert="horz" wrap="square" lIns="93053" tIns="46526" rIns="93053" bIns="46526" numCol="1" anchor="t" anchorCtr="0" compatLnSpc="1">
            <a:prstTxWarp prst="textNoShape">
              <a:avLst/>
            </a:prstTxWarp>
          </a:bodyPr>
          <a:lstStyle>
            <a:lvl1pPr algn="r" eaLnBrk="1" hangingPunct="1">
              <a:defRPr sz="1200"/>
            </a:lvl1pPr>
          </a:lstStyle>
          <a:p>
            <a:fld id="{25DDE396-E0C7-45F1-BBB2-53E33EFB5A43}" type="datetime1">
              <a:rPr lang="en-US" altLang="en-US"/>
              <a:pPr/>
              <a:t>4/5/2025</a:t>
            </a:fld>
            <a:endParaRPr lang="en-US" alt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053" tIns="46526" rIns="93053" bIns="46526" rtlCol="0" anchor="ctr"/>
          <a:lstStyle/>
          <a:p>
            <a:pPr lvl="0"/>
            <a:endParaRPr lang="en-US" noProof="0" dirty="0"/>
          </a:p>
        </p:txBody>
      </p:sp>
      <p:sp>
        <p:nvSpPr>
          <p:cNvPr id="5" name="Notes Placeholder 4"/>
          <p:cNvSpPr>
            <a:spLocks noGrp="1"/>
          </p:cNvSpPr>
          <p:nvPr>
            <p:ph type="body" sz="quarter" idx="3"/>
          </p:nvPr>
        </p:nvSpPr>
        <p:spPr>
          <a:xfrm>
            <a:off x="707708" y="4448100"/>
            <a:ext cx="5661660" cy="4213065"/>
          </a:xfrm>
          <a:prstGeom prst="rect">
            <a:avLst/>
          </a:prstGeom>
        </p:spPr>
        <p:txBody>
          <a:bodyPr vert="horz" lIns="93053" tIns="46526" rIns="93053" bIns="465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93003"/>
            <a:ext cx="3066732" cy="468474"/>
          </a:xfrm>
          <a:prstGeom prst="rect">
            <a:avLst/>
          </a:prstGeom>
        </p:spPr>
        <p:txBody>
          <a:bodyPr vert="horz" lIns="93053" tIns="46526" rIns="93053" bIns="46526"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4008705" y="8893003"/>
            <a:ext cx="3066732" cy="468474"/>
          </a:xfrm>
          <a:prstGeom prst="rect">
            <a:avLst/>
          </a:prstGeom>
        </p:spPr>
        <p:txBody>
          <a:bodyPr vert="horz" wrap="square" lIns="93053" tIns="46526" rIns="93053" bIns="46526" numCol="1" anchor="b" anchorCtr="0" compatLnSpc="1">
            <a:prstTxWarp prst="textNoShape">
              <a:avLst/>
            </a:prstTxWarp>
          </a:bodyPr>
          <a:lstStyle>
            <a:lvl1pPr algn="r" eaLnBrk="1" hangingPunct="1">
              <a:defRPr sz="1200"/>
            </a:lvl1pPr>
          </a:lstStyle>
          <a:p>
            <a:fld id="{1832A89E-91C0-41A7-AD14-3CE3E62D8152}" type="slidenum">
              <a:rPr lang="en-US" altLang="en-US"/>
              <a:pPr/>
              <a:t>‹#›</a:t>
            </a:fld>
            <a:endParaRPr lang="en-US" altLang="en-US"/>
          </a:p>
        </p:txBody>
      </p:sp>
    </p:spTree>
    <p:extLst>
      <p:ext uri="{BB962C8B-B14F-4D97-AF65-F5344CB8AC3E}">
        <p14:creationId xmlns:p14="http://schemas.microsoft.com/office/powerpoint/2010/main" val="987148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Jeff;</a:t>
            </a:r>
            <a:endParaRPr lang="en-US" dirty="0"/>
          </a:p>
          <a:p>
            <a:r>
              <a:rPr lang="en-US" b="1" dirty="0"/>
              <a:t>We are going to use the Chat function a lot today. First, at anytime you may pose a question to us. </a:t>
            </a:r>
            <a:r>
              <a:rPr lang="en-US" b="1" u="none" dirty="0">
                <a:solidFill>
                  <a:srgbClr val="FF0000"/>
                </a:solidFill>
              </a:rPr>
              <a:t>!</a:t>
            </a:r>
            <a:r>
              <a:rPr lang="en-US" b="1" dirty="0">
                <a:solidFill>
                  <a:srgbClr val="FF0000"/>
                </a:solidFill>
              </a:rPr>
              <a:t> </a:t>
            </a:r>
            <a:r>
              <a:rPr lang="en-US" b="1" dirty="0"/>
              <a:t>will monitor the chat function to ensure all questions get answered. The answer could come in our presentation today. If so, you will see the rely “answered in presentation”. If it is not answered in the presentation, we will discuss the answer. Periodically, the presenter will request if there are questions needing answers, </a:t>
            </a:r>
            <a:r>
              <a:rPr lang="en-US" b="1" dirty="0">
                <a:solidFill>
                  <a:srgbClr val="FF0000"/>
                </a:solidFill>
              </a:rPr>
              <a:t>The person </a:t>
            </a:r>
            <a:r>
              <a:rPr lang="en-US" b="1" dirty="0"/>
              <a:t>monitoring will pose the question to the presenter for an answer,</a:t>
            </a:r>
          </a:p>
          <a:p>
            <a:endParaRPr lang="en-US" b="1" dirty="0"/>
          </a:p>
          <a:p>
            <a:r>
              <a:rPr lang="en-US" b="1" dirty="0"/>
              <a:t>Please do not ask questions using audio function.  With this many people in attendance, there is no good way to sort out who asks first or having people talking over one other.</a:t>
            </a:r>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1</a:t>
            </a:fld>
            <a:endParaRPr lang="en-US" altLang="en-US"/>
          </a:p>
        </p:txBody>
      </p:sp>
    </p:spTree>
    <p:extLst>
      <p:ext uri="{BB962C8B-B14F-4D97-AF65-F5344CB8AC3E}">
        <p14:creationId xmlns:p14="http://schemas.microsoft.com/office/powerpoint/2010/main" val="261815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DEBB8-0105-F8E1-7E61-2B1FB447D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7328F-9F71-5558-7DC1-9FA7F470F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91B94-1D0E-4599-38F1-E579F81141AF}"/>
              </a:ext>
            </a:extLst>
          </p:cNvPr>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Jeff: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endParaRPr lang="en-US" b="1" dirty="0"/>
          </a:p>
          <a:p>
            <a:r>
              <a:rPr lang="en-US" b="1" dirty="0"/>
              <a:t>Let’s talk about the state of camping in Scouting America. I am going to speak frankly, and these are my thought., not Nationals nor anyone else.</a:t>
            </a:r>
          </a:p>
          <a:p>
            <a:endParaRPr lang="en-US" b="1" dirty="0"/>
          </a:p>
          <a:p>
            <a:r>
              <a:rPr lang="en-US" b="1" dirty="0"/>
              <a:t>For many reasons, primarily because of court cases and declaring bankruptcy, the number of scouts is significantly down. In 2020, the year of COVID, almost every camp in Scouting America was closed. When they opened in 2021, attendance figures showed a large downturn in attendance. Many councils are struggling to regain attendance. Not enough Scouts to go around.</a:t>
            </a:r>
          </a:p>
          <a:p>
            <a:endParaRPr lang="en-US" b="1" dirty="0"/>
          </a:p>
          <a:p>
            <a:r>
              <a:rPr lang="en-US" b="1" dirty="0"/>
              <a:t>It is obvious to anyone that cost have risen and aren’t show any signs of slowing down. We all feel the burden of rising cost everyday. </a:t>
            </a:r>
          </a:p>
          <a:p>
            <a:endParaRPr lang="en-US" b="1" dirty="0"/>
          </a:p>
          <a:p>
            <a:r>
              <a:rPr lang="en-US" b="1" dirty="0"/>
              <a:t>Councils are having to cut back on the number of weeks they conduct long term camping. This affects their ability to attract staff members.</a:t>
            </a:r>
          </a:p>
          <a:p>
            <a:endParaRPr lang="en-US" b="1" dirty="0"/>
          </a:p>
          <a:p>
            <a:endParaRPr lang="en-US" b="1" dirty="0"/>
          </a:p>
          <a:p>
            <a:r>
              <a:rPr lang="en-US" b="1" dirty="0"/>
              <a:t>The big question for us –How can we help? Let me hear your thoughts.</a:t>
            </a:r>
          </a:p>
        </p:txBody>
      </p:sp>
      <p:sp>
        <p:nvSpPr>
          <p:cNvPr id="4" name="Slide Number Placeholder 3">
            <a:extLst>
              <a:ext uri="{FF2B5EF4-FFF2-40B4-BE49-F238E27FC236}">
                <a16:creationId xmlns:a16="http://schemas.microsoft.com/office/drawing/2014/main" id="{F25973A4-C1BB-3EC4-DC4B-811106892874}"/>
              </a:ext>
            </a:extLst>
          </p:cNvPr>
          <p:cNvSpPr>
            <a:spLocks noGrp="1"/>
          </p:cNvSpPr>
          <p:nvPr>
            <p:ph type="sldNum" sz="quarter" idx="10"/>
          </p:nvPr>
        </p:nvSpPr>
        <p:spPr/>
        <p:txBody>
          <a:bodyPr/>
          <a:lstStyle/>
          <a:p>
            <a:fld id="{1832A89E-91C0-41A7-AD14-3CE3E62D8152}" type="slidenum">
              <a:rPr lang="en-US" altLang="en-US" smtClean="0"/>
              <a:pPr/>
              <a:t>10</a:t>
            </a:fld>
            <a:endParaRPr lang="en-US" altLang="en-US"/>
          </a:p>
        </p:txBody>
      </p:sp>
    </p:spTree>
    <p:extLst>
      <p:ext uri="{BB962C8B-B14F-4D97-AF65-F5344CB8AC3E}">
        <p14:creationId xmlns:p14="http://schemas.microsoft.com/office/powerpoint/2010/main" val="40001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Jeff (Last Slide):</a:t>
            </a:r>
          </a:p>
          <a:p>
            <a:endParaRPr lang="en-US" dirty="0"/>
          </a:p>
          <a:p>
            <a:r>
              <a:rPr lang="en-US" b="1" dirty="0"/>
              <a:t>Let’s have a safety moment. Part of our job is to ensure all power tools are being handled safely. </a:t>
            </a:r>
          </a:p>
          <a:p>
            <a:endParaRPr lang="en-US" b="1" dirty="0"/>
          </a:p>
          <a:p>
            <a:r>
              <a:rPr lang="en-US" b="1" dirty="0"/>
              <a:t>Do you see anything wrong with this photo? </a:t>
            </a:r>
          </a:p>
          <a:p>
            <a:endParaRPr lang="en-US" b="1" dirty="0"/>
          </a:p>
          <a:p>
            <a:r>
              <a:rPr lang="en-US" b="1" dirty="0"/>
              <a:t>He does not have sound protection on.</a:t>
            </a:r>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11</a:t>
            </a:fld>
            <a:endParaRPr lang="en-US" altLang="en-US"/>
          </a:p>
        </p:txBody>
      </p:sp>
    </p:spTree>
    <p:extLst>
      <p:ext uri="{BB962C8B-B14F-4D97-AF65-F5344CB8AC3E}">
        <p14:creationId xmlns:p14="http://schemas.microsoft.com/office/powerpoint/2010/main" val="128299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a:t>
            </a:r>
            <a:r>
              <a:rPr lang="en-US" dirty="0"/>
              <a:t>:</a:t>
            </a:r>
            <a:r>
              <a:rPr lang="en-US" baseline="0" dirty="0"/>
              <a:t>   </a:t>
            </a:r>
          </a:p>
          <a:p>
            <a:endParaRPr lang="en-US" baseline="0" dirty="0"/>
          </a:p>
          <a:p>
            <a:r>
              <a:rPr lang="en-US" b="1" baseline="0" dirty="0"/>
              <a:t>Let’s talk about how we as assessors will conduct ourselves in Territory 15. The leadership team has done a lot of thinking and talking about becoming one Zone. We keep working on melding the way we did assessments into one way. After you see what is prepared for today, we would love to hear your thoughts on becoming one Zone.  Please write them on your evaluation sheet.</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12</a:t>
            </a:fld>
            <a:endParaRPr lang="en-US" altLang="en-US"/>
          </a:p>
        </p:txBody>
      </p:sp>
    </p:spTree>
    <p:extLst>
      <p:ext uri="{BB962C8B-B14F-4D97-AF65-F5344CB8AC3E}">
        <p14:creationId xmlns:p14="http://schemas.microsoft.com/office/powerpoint/2010/main" val="180985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Tim:</a:t>
            </a:r>
            <a:endParaRPr lang="en-US" sz="1800" b="0"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There can be times it is too hot to wear a full field uniform. The TL will determine that and inform everyone to take off their uniform shirt and revert to the activity uniform (commonly known as “Class B”)</a:t>
            </a:r>
          </a:p>
          <a:p>
            <a:endParaRPr lang="en-US" dirty="0"/>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13</a:t>
            </a:fld>
            <a:endParaRPr lang="en-US" altLang="en-US"/>
          </a:p>
        </p:txBody>
      </p:sp>
    </p:spTree>
    <p:extLst>
      <p:ext uri="{BB962C8B-B14F-4D97-AF65-F5344CB8AC3E}">
        <p14:creationId xmlns:p14="http://schemas.microsoft.com/office/powerpoint/2010/main" val="3251230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C3F40-1260-BD2D-B902-C120BDD1A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4C862-C37D-EA96-AD15-237422725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AC005-2530-982B-D34E-D53432BC7206}"/>
              </a:ext>
            </a:extLst>
          </p:cNvPr>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Tim: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An inspector deals in yes or no answers in performing the inspection. An assessor assists the camp staff early-on so the standard can be compliant before the assessment takes place. We do not bend  or break rules of the standards. We develop relationships with Camp personnel, so they understand we are on their side. Well before Assessment day, TL work with their assigned council to assist them  in obtaining solutions to problematic situations and obtaining variances, waivers, or equivalency determinations.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There are times that assessors who work in certain aspects of our standards, (for example Safety Inspector, Fire Inspector, even those who understand food service regulations) will see things that other do not and their rule governing the situation is not part of the Verification of a standard. If the situation is not covered by the Verification, we cannot use it during the grading of the standard. However, we should recommend to the camp staff they study the effect of the situation and take appropriate action. If it is a Safety issue, we are duty bound to  bring it to the camps attention and ensure it is resolved. In this case, bring the situation back to your TL for resolution. Do not discuss with the camp staff, The person to do this is the Team Leader</a:t>
            </a:r>
            <a:r>
              <a:rPr lang="en-US" sz="1800" b="0" i="0" u="none" strike="noStrike" baseline="0" dirty="0">
                <a:solidFill>
                  <a:srgbClr val="000000"/>
                </a:solidFill>
                <a:latin typeface="Calibri" panose="020F050202020403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We Help the camp staff to learn and use best practices.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82D6A4-AF35-E37B-64FA-1D10F75C236A}"/>
              </a:ext>
            </a:extLst>
          </p:cNvPr>
          <p:cNvSpPr>
            <a:spLocks noGrp="1"/>
          </p:cNvSpPr>
          <p:nvPr>
            <p:ph type="sldNum" sz="quarter" idx="5"/>
          </p:nvPr>
        </p:nvSpPr>
        <p:spPr/>
        <p:txBody>
          <a:bodyPr/>
          <a:lstStyle/>
          <a:p>
            <a:fld id="{1832A89E-91C0-41A7-AD14-3CE3E62D8152}" type="slidenum">
              <a:rPr lang="en-US" altLang="en-US" smtClean="0"/>
              <a:pPr/>
              <a:t>14</a:t>
            </a:fld>
            <a:endParaRPr lang="en-US" altLang="en-US"/>
          </a:p>
        </p:txBody>
      </p:sp>
    </p:spTree>
    <p:extLst>
      <p:ext uri="{BB962C8B-B14F-4D97-AF65-F5344CB8AC3E}">
        <p14:creationId xmlns:p14="http://schemas.microsoft.com/office/powerpoint/2010/main" val="287044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dirty="0"/>
              <a:t>Tim</a:t>
            </a:r>
            <a:r>
              <a:rPr lang="en-US" dirty="0"/>
              <a:t>:</a:t>
            </a:r>
          </a:p>
          <a:p>
            <a:pPr algn="l"/>
            <a:endParaRPr lang="en-US" dirty="0"/>
          </a:p>
          <a:p>
            <a:pPr algn="l"/>
            <a:r>
              <a:rPr lang="en-US" b="1" dirty="0"/>
              <a:t>Read through Slide. </a:t>
            </a:r>
          </a:p>
          <a:p>
            <a:pPr algn="l"/>
            <a:endParaRPr lang="en-US" b="1" dirty="0"/>
          </a:p>
          <a:p>
            <a:pPr algn="l"/>
            <a:r>
              <a:rPr lang="en-US" b="1" dirty="0"/>
              <a:t>Second bullet  </a:t>
            </a:r>
            <a:r>
              <a:rPr lang="en-US" sz="1200" b="1" dirty="0">
                <a:solidFill>
                  <a:schemeClr val="tx1"/>
                </a:solidFill>
                <a:latin typeface="Arial" panose="020B0604020202020204" pitchFamily="34" charset="0"/>
                <a:cs typeface="Arial" panose="020B0604020202020204" pitchFamily="34" charset="0"/>
              </a:rPr>
              <a:t>Develop a rotation schedule, so that Team Leaders establish some continuity in working with a Council but shift Council assignments every three years to provide fresh perspectives.</a:t>
            </a:r>
          </a:p>
          <a:p>
            <a:pPr algn="l"/>
            <a:endParaRPr lang="en-US" sz="1200" b="1" dirty="0">
              <a:solidFill>
                <a:schemeClr val="tx1"/>
              </a:solidFill>
              <a:latin typeface="Arial" panose="020B0604020202020204" pitchFamily="34" charset="0"/>
              <a:cs typeface="Arial" panose="020B0604020202020204" pitchFamily="34" charset="0"/>
            </a:endParaRPr>
          </a:p>
          <a:p>
            <a:pPr algn="l"/>
            <a:r>
              <a:rPr lang="en-US" b="1" dirty="0"/>
              <a:t>The SE’s and staff were having trouble understanding and communicating with assessors when they changed every year. They wanted some consistency with all their assessments. Assigning the TL for a three-year period helped everyone build a closer relationship in performing assessments. Councils knew there was a person they could talk to about the standards and applying them. </a:t>
            </a:r>
          </a:p>
          <a:p>
            <a:pPr algn="l"/>
            <a:endParaRPr lang="en-US" b="1" dirty="0"/>
          </a:p>
          <a:p>
            <a:pPr algn="l"/>
            <a:r>
              <a:rPr lang="en-US" b="1" dirty="0"/>
              <a:t>Performing a council’s assessments for 3 years makes it easier to perform the assessments. Some paperwork does not change significantly from year to year and can be reviewed more easily. TLs can see the progress camps are making toward the CCIPs. </a:t>
            </a:r>
          </a:p>
          <a:p>
            <a:pPr algn="l"/>
            <a:endParaRPr lang="en-US" b="1" dirty="0"/>
          </a:p>
          <a:p>
            <a:pPr algn="l"/>
            <a:r>
              <a:rPr lang="en-US" b="1" dirty="0"/>
              <a:t>Outgoing TL must pass their notes to the incoming TL, helping the continuity</a:t>
            </a:r>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15</a:t>
            </a:fld>
            <a:endParaRPr lang="en-US" altLang="en-US"/>
          </a:p>
        </p:txBody>
      </p:sp>
    </p:spTree>
    <p:extLst>
      <p:ext uri="{BB962C8B-B14F-4D97-AF65-F5344CB8AC3E}">
        <p14:creationId xmlns:p14="http://schemas.microsoft.com/office/powerpoint/2010/main" val="3111855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a:t>
            </a:r>
          </a:p>
          <a:p>
            <a:endParaRPr lang="en-US" dirty="0"/>
          </a:p>
          <a:p>
            <a:r>
              <a:rPr lang="en-US" dirty="0"/>
              <a:t> </a:t>
            </a:r>
            <a:r>
              <a:rPr lang="en-US" b="1" dirty="0"/>
              <a:t>If you are having difficulty understanding a standard, speak-up and get clarification. You can talk to your team leader, Jose and/or myself or other people who are knowledgeable. If we do not have the answer, we will get you one from National. </a:t>
            </a:r>
            <a:r>
              <a:rPr lang="en-US" sz="1200" b="1" dirty="0">
                <a:effectLst/>
                <a:latin typeface="Calibri" panose="020F0502020204030204" pitchFamily="34" charset="0"/>
                <a:ea typeface="Geneva"/>
                <a:cs typeface="Geneva"/>
              </a:rPr>
              <a:t>It is helpful to have the standards with you during the assessment and to refer to it for resolution of questions.  If unsure of resolution, “park” it until you confer with team leader and others.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Learn about the council and their camps before you go on an assessment. Read through the leader guide. Look over camp maps. Most of all, see what they are telling parents.  Ask yourself are they delivering what they published and distributed to parents, youth, etc.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We need assessors who will go to a variety of  camps  to understand how they operate under differing conditions.  You probably have certain interests that point you to assess certain areas of camp (i.e., you work on a cook crew and understand kitchens).  You should become well rounded in all areas of a camp and feel comfortable in assessing any area.  It is not possible to form an assessment team so that they have SMEs for every area of camp.</a:t>
            </a:r>
          </a:p>
          <a:p>
            <a:endParaRPr lang="en-US" b="1" dirty="0"/>
          </a:p>
          <a:p>
            <a:endParaRPr lang="en-US" dirty="0"/>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16</a:t>
            </a:fld>
            <a:endParaRPr lang="en-US" altLang="en-US"/>
          </a:p>
        </p:txBody>
      </p:sp>
    </p:spTree>
    <p:extLst>
      <p:ext uri="{BB962C8B-B14F-4D97-AF65-F5344CB8AC3E}">
        <p14:creationId xmlns:p14="http://schemas.microsoft.com/office/powerpoint/2010/main" val="2705852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b="1" dirty="0"/>
              <a:t>Tim: : AO-810 says in the verification section:</a:t>
            </a:r>
          </a:p>
          <a:p>
            <a:endParaRPr lang="en-US" sz="1200" b="1" i="0" u="none" strike="noStrike" baseline="0" dirty="0">
              <a:solidFill>
                <a:srgbClr val="000000"/>
              </a:solidFill>
              <a:latin typeface="Calibri" panose="020F0502020204030204" pitchFamily="34" charset="0"/>
            </a:endParaRPr>
          </a:p>
          <a:p>
            <a:pPr algn="l"/>
            <a:r>
              <a:rPr lang="en-US" sz="1800" b="1" i="0" u="none" strike="noStrike" baseline="0" dirty="0">
                <a:latin typeface="Arial" panose="020B0604020202020204" pitchFamily="34" charset="0"/>
              </a:rPr>
              <a:t>“The camp assessment team should review the Authorization to Operate and any attached camp strategic improvement plan, and comment in</a:t>
            </a:r>
          </a:p>
          <a:p>
            <a:pPr algn="l"/>
            <a:r>
              <a:rPr lang="en-US" sz="1800" b="1" i="0" u="none" strike="noStrike" baseline="0" dirty="0">
                <a:latin typeface="Arial" panose="020B0604020202020204" pitchFamily="34" charset="0"/>
              </a:rPr>
              <a:t>the report on whether steps called for in the camp strategic plan were implemented in a timely manner. However, an explained failure or delay</a:t>
            </a:r>
          </a:p>
          <a:p>
            <a:pPr algn="l"/>
            <a:r>
              <a:rPr lang="en-US" sz="1800" b="1" i="0" u="none" strike="noStrike" baseline="0" dirty="0">
                <a:latin typeface="ArialMT"/>
              </a:rPr>
              <a:t>is not the basis for a noncompliant or deviation finding if the council has </a:t>
            </a:r>
            <a:r>
              <a:rPr lang="en-US" sz="1800" b="1" i="0" u="none" strike="noStrike" baseline="0" dirty="0">
                <a:latin typeface="Arial" panose="020B0604020202020204" pitchFamily="34" charset="0"/>
              </a:rPr>
              <a:t>made other improvements.</a:t>
            </a:r>
          </a:p>
          <a:p>
            <a:pPr algn="l"/>
            <a:endParaRPr lang="en-US" sz="1800" b="1" i="0" u="none" strike="noStrike" baseline="0" dirty="0">
              <a:solidFill>
                <a:srgbClr val="000000"/>
              </a:solidFill>
              <a:latin typeface="Arial" panose="020B0604020202020204" pitchFamily="34" charset="0"/>
            </a:endParaRPr>
          </a:p>
          <a:p>
            <a:pPr algn="l"/>
            <a:r>
              <a:rPr lang="en-US" sz="1800" b="1" i="0" u="none" strike="noStrike" baseline="0" dirty="0">
                <a:latin typeface="Arial" panose="020B0604020202020204" pitchFamily="34" charset="0"/>
              </a:rPr>
              <a:t>On the annual plan, the camp assessment team should review the Declaration of Readiness to ensure it includes: </a:t>
            </a:r>
          </a:p>
          <a:p>
            <a:pPr algn="l"/>
            <a:endParaRPr lang="en-US" sz="1800" b="1" i="0" u="none" strike="noStrike" baseline="0" dirty="0">
              <a:latin typeface="Arial" panose="020B0604020202020204" pitchFamily="34" charset="0"/>
            </a:endParaRPr>
          </a:p>
          <a:p>
            <a:pPr marL="342900" indent="-342900" algn="l">
              <a:buAutoNum type="arabicPeriod"/>
            </a:pPr>
            <a:r>
              <a:rPr lang="en-US" sz="1800" b="1" i="0" u="none" strike="noStrike" baseline="0" dirty="0">
                <a:latin typeface="Arial" panose="020B0604020202020204" pitchFamily="34" charset="0"/>
              </a:rPr>
              <a:t>the prior year’s goals, metrics, and success criteria, and whether the goals were successfully achieved and, if not, any lessons learned; </a:t>
            </a:r>
          </a:p>
          <a:p>
            <a:pPr marL="342900" indent="-342900" algn="l">
              <a:buAutoNum type="arabicPeriod" startAt="2"/>
            </a:pPr>
            <a:r>
              <a:rPr lang="en-US" sz="1800" b="1" i="0" u="none" strike="noStrike" baseline="0" dirty="0">
                <a:latin typeface="Arial" panose="020B0604020202020204" pitchFamily="34" charset="0"/>
              </a:rPr>
              <a:t>the current year’s goals, metrics, and success criteria. </a:t>
            </a:r>
          </a:p>
          <a:p>
            <a:pPr marL="0" indent="0" algn="l">
              <a:buNone/>
            </a:pPr>
            <a:endParaRPr lang="en-US" sz="1800" b="1" i="0" u="none" strike="noStrike" baseline="0" dirty="0">
              <a:latin typeface="Arial" panose="020B0604020202020204" pitchFamily="34" charset="0"/>
            </a:endParaRPr>
          </a:p>
          <a:p>
            <a:pPr marL="0" indent="0" algn="l">
              <a:buNone/>
            </a:pPr>
            <a:r>
              <a:rPr lang="en-US" sz="1800" b="1" i="0" u="none" strike="noStrike" baseline="0" dirty="0">
                <a:latin typeface="Arial" panose="020B0604020202020204" pitchFamily="34" charset="0"/>
              </a:rPr>
              <a:t>Failure to have prepared and measured goals in the prior year reported in the Declaration of Readiness or failure to have prepared and be measuring goals in the current year by the date </a:t>
            </a:r>
            <a:r>
              <a:rPr lang="en-US" sz="1800" b="1" i="0" u="none" strike="noStrike" baseline="0" dirty="0">
                <a:latin typeface="ArialMT"/>
              </a:rPr>
              <a:t>of assessment warrants a noncompliant finding. Partial or late compliance </a:t>
            </a:r>
            <a:r>
              <a:rPr lang="en-US" sz="1800" b="1" i="0" u="none" strike="noStrike" baseline="0" dirty="0">
                <a:latin typeface="Arial" panose="020B0604020202020204" pitchFamily="34" charset="0"/>
              </a:rPr>
              <a:t>should be noted with a deviation.</a:t>
            </a:r>
            <a:r>
              <a:rPr lang="en-US" sz="1800" b="1" i="0" u="none" strike="noStrike" baseline="0" dirty="0">
                <a:solidFill>
                  <a:srgbClr val="000000"/>
                </a:solidFill>
                <a:latin typeface="Arial" panose="020B0604020202020204" pitchFamily="34" charset="0"/>
              </a:rPr>
              <a:t>”</a:t>
            </a:r>
            <a:endParaRPr lang="en-US" sz="1200" b="1"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17</a:t>
            </a:fld>
            <a:endParaRPr lang="en-US" altLang="en-US"/>
          </a:p>
        </p:txBody>
      </p:sp>
    </p:spTree>
    <p:extLst>
      <p:ext uri="{BB962C8B-B14F-4D97-AF65-F5344CB8AC3E}">
        <p14:creationId xmlns:p14="http://schemas.microsoft.com/office/powerpoint/2010/main" val="33559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a:t>
            </a:r>
          </a:p>
          <a:p>
            <a:endParaRPr lang="en-US" b="1" dirty="0"/>
          </a:p>
          <a:p>
            <a:r>
              <a:rPr lang="en-US" b="1" dirty="0"/>
              <a:t>One of the most important duties you have during an assessment is taking notes that truly reflect how you are assessing the camp. Say to yourself, “from what I have observed today, this area’s  is mediocre.” Your written notes and comments must substantiate how you feel the area is mediocre.</a:t>
            </a:r>
          </a:p>
          <a:p>
            <a:endParaRPr lang="en-US" b="1" dirty="0"/>
          </a:p>
          <a:p>
            <a:r>
              <a:rPr lang="en-US" b="1" dirty="0"/>
              <a:t>At the wrap-up meeting ,or after the assessment is completed, all assessors turn-in their well written comprehensive notes to the TL.  The TL conducts a session with the team members on composing the assessor notes into a meaningful  dialog. A dialog that tells the reader how well the camp is delivering the promise of Scouting to the participants. It explains how well the camp is meeting the goals of their CCIP.  It verifies the scoring of the standards.</a:t>
            </a:r>
          </a:p>
          <a:p>
            <a:endParaRPr lang="en-US" b="1" dirty="0"/>
          </a:p>
          <a:p>
            <a:r>
              <a:rPr lang="en-US" b="1" dirty="0"/>
              <a:t>The Zone assessment coordinators and National NCAP Committee will not accept score sheets that have one or two words in the  commentary portion. </a:t>
            </a:r>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18</a:t>
            </a:fld>
            <a:endParaRPr lang="en-US" altLang="en-US"/>
          </a:p>
        </p:txBody>
      </p:sp>
    </p:spTree>
    <p:extLst>
      <p:ext uri="{BB962C8B-B14F-4D97-AF65-F5344CB8AC3E}">
        <p14:creationId xmlns:p14="http://schemas.microsoft.com/office/powerpoint/2010/main" val="394671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F76A3-0EBC-C2FC-3225-22FBDE77D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667C0-35E8-4DC0-F71F-34EC96BD0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F2829-E30D-3E8B-9E3A-7FA74F7BF17D}"/>
              </a:ext>
            </a:extLst>
          </p:cNvPr>
          <p:cNvSpPr>
            <a:spLocks noGrp="1"/>
          </p:cNvSpPr>
          <p:nvPr>
            <p:ph type="body" idx="1"/>
          </p:nvPr>
        </p:nvSpPr>
        <p:spPr/>
        <p:txBody>
          <a:bodyPr/>
          <a:lstStyle/>
          <a:p>
            <a:r>
              <a:rPr lang="en-US" b="1" dirty="0"/>
              <a:t>Tim:</a:t>
            </a:r>
          </a:p>
          <a:p>
            <a:endParaRPr lang="en-US" b="1" dirty="0"/>
          </a:p>
          <a:p>
            <a:r>
              <a:rPr lang="en-US" b="1" dirty="0"/>
              <a:t>This is why we are not inspectors. This is why we are assessors assisting our councils in maintaining high quality safe places scouts can build fond memories. If we preform our job correctly, councils meet all the standards. They improve their facilities and staff.</a:t>
            </a:r>
          </a:p>
          <a:p>
            <a:endParaRPr lang="en-US" b="1" dirty="0"/>
          </a:p>
        </p:txBody>
      </p:sp>
      <p:sp>
        <p:nvSpPr>
          <p:cNvPr id="4" name="Slide Number Placeholder 3">
            <a:extLst>
              <a:ext uri="{FF2B5EF4-FFF2-40B4-BE49-F238E27FC236}">
                <a16:creationId xmlns:a16="http://schemas.microsoft.com/office/drawing/2014/main" id="{C339D8EC-53F4-D207-D429-EF32BCFDD1DA}"/>
              </a:ext>
            </a:extLst>
          </p:cNvPr>
          <p:cNvSpPr>
            <a:spLocks noGrp="1"/>
          </p:cNvSpPr>
          <p:nvPr>
            <p:ph type="sldNum" sz="quarter" idx="5"/>
          </p:nvPr>
        </p:nvSpPr>
        <p:spPr/>
        <p:txBody>
          <a:bodyPr/>
          <a:lstStyle/>
          <a:p>
            <a:fld id="{1832A89E-91C0-41A7-AD14-3CE3E62D8152}" type="slidenum">
              <a:rPr lang="en-US" altLang="en-US" smtClean="0"/>
              <a:pPr/>
              <a:t>19</a:t>
            </a:fld>
            <a:endParaRPr lang="en-US" altLang="en-US"/>
          </a:p>
        </p:txBody>
      </p:sp>
    </p:spTree>
    <p:extLst>
      <p:ext uri="{BB962C8B-B14F-4D97-AF65-F5344CB8AC3E}">
        <p14:creationId xmlns:p14="http://schemas.microsoft.com/office/powerpoint/2010/main" val="426935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Jeff;</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At any time, you can pose questions to us and we will hopefully be able to answer it. If not, we will find the answer and get back to everyone.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b="1" dirty="0"/>
              <a:t>We are going to use Study Groups a lot today. Each table is a study group. At certain points during the presentation, we will pose a question, assessment situation or NCAP Standard that each study group will look at. We will give the groups 10 minutes to discuss an arrive at a group answer. We will report back and then look at answers we arrived at. Many of the assessment scenarios are ones that happened during an assessment.</a:t>
            </a:r>
          </a:p>
          <a:p>
            <a:endParaRPr lang="en-US" b="1" dirty="0"/>
          </a:p>
          <a:p>
            <a:endParaRPr lang="en-US" dirty="0"/>
          </a:p>
          <a:p>
            <a:r>
              <a:rPr lang="en-US" b="1" dirty="0"/>
              <a:t>Bob will perform breaking the class up.</a:t>
            </a:r>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2</a:t>
            </a:fld>
            <a:endParaRPr lang="en-US" altLang="en-US"/>
          </a:p>
        </p:txBody>
      </p:sp>
    </p:spTree>
    <p:extLst>
      <p:ext uri="{BB962C8B-B14F-4D97-AF65-F5344CB8AC3E}">
        <p14:creationId xmlns:p14="http://schemas.microsoft.com/office/powerpoint/2010/main" val="204952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Tim:  Note-This is a study group question. Pose the question and get a report back.</a:t>
            </a:r>
          </a:p>
          <a:p>
            <a:endParaRPr lang="en-US" b="1" dirty="0"/>
          </a:p>
          <a:p>
            <a:r>
              <a:rPr lang="en-US" b="1" dirty="0"/>
              <a:t>Refer to Slide and NCAP Circular No. 17</a:t>
            </a:r>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20</a:t>
            </a:fld>
            <a:endParaRPr lang="en-US" altLang="en-US"/>
          </a:p>
        </p:txBody>
      </p:sp>
    </p:spTree>
    <p:extLst>
      <p:ext uri="{BB962C8B-B14F-4D97-AF65-F5344CB8AC3E}">
        <p14:creationId xmlns:p14="http://schemas.microsoft.com/office/powerpoint/2010/main" val="2557794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Tim: </a:t>
            </a:r>
          </a:p>
          <a:p>
            <a:endParaRPr lang="en-US" b="1" dirty="0"/>
          </a:p>
          <a:p>
            <a:r>
              <a:rPr lang="en-US" b="1" baseline="0" dirty="0"/>
              <a:t>Go over slide</a:t>
            </a:r>
          </a:p>
          <a:p>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Follow on question: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Which of these documents does the TL supply to a team member?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Any that apply to their assigned area of the assessment.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TLs have access to the Authorization documents They will pass on to you any conditions that affect your area of the assessment.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There are various documents that pertain to your area of assessment.  Such as, “Range and Target  Activities Manual. 2024 addition.”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Team members are responsible to obtain their own  set of up-to-date NCAP Standards. </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21</a:t>
            </a:fld>
            <a:endParaRPr lang="en-US" altLang="en-US"/>
          </a:p>
        </p:txBody>
      </p:sp>
    </p:spTree>
    <p:extLst>
      <p:ext uri="{BB962C8B-B14F-4D97-AF65-F5344CB8AC3E}">
        <p14:creationId xmlns:p14="http://schemas.microsoft.com/office/powerpoint/2010/main" val="3336253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Paul</a:t>
            </a:r>
            <a:r>
              <a:rPr lang="en-US" dirty="0"/>
              <a:t>:</a:t>
            </a:r>
            <a:r>
              <a:rPr lang="en-US" baseline="0" dirty="0"/>
              <a:t>   </a:t>
            </a:r>
          </a:p>
          <a:p>
            <a:r>
              <a:rPr lang="en-US" baseline="0" dirty="0"/>
              <a:t> </a:t>
            </a:r>
            <a:r>
              <a:rPr lang="en-US" b="1" baseline="0" dirty="0"/>
              <a:t>The Continuous Camp Improvement Plan is one of the key parts of camp authorization and assessment. </a:t>
            </a:r>
          </a:p>
          <a:p>
            <a:r>
              <a:rPr lang="en-US" b="1" baseline="0" dirty="0"/>
              <a:t>  It has Two parts:</a:t>
            </a:r>
          </a:p>
          <a:p>
            <a:r>
              <a:rPr lang="en-US" b="1" baseline="0" dirty="0"/>
              <a:t>		Camp Annual Improvement Plan and</a:t>
            </a:r>
          </a:p>
          <a:p>
            <a:r>
              <a:rPr lang="en-US" b="1" baseline="0" dirty="0"/>
              <a:t>		Camp Strategic Improvement plan</a:t>
            </a:r>
          </a:p>
          <a:p>
            <a:endParaRPr lang="en-US" b="1" baseline="0" dirty="0"/>
          </a:p>
          <a:p>
            <a:r>
              <a:rPr lang="en-US" b="1" baseline="0" dirty="0"/>
              <a:t>During the assessment phase, the assessment team has certain responsibilities concerning the CCIPs. Here is what AO-810 says:</a:t>
            </a:r>
          </a:p>
          <a:p>
            <a:endParaRPr lang="en-US" b="1" baseline="0" dirty="0"/>
          </a:p>
          <a:p>
            <a:r>
              <a:rPr lang="en-US" b="1" baseline="0" dirty="0"/>
              <a:t>	CAIP - </a:t>
            </a:r>
            <a:r>
              <a:rPr lang="en-US" b="1" dirty="0"/>
              <a:t>• On the annual plan, the camp assessment team should review the Declaration of Readiness to ensure it includes: 1. the prior year’s goals, metrics, and success criteria, and whether the goals were successfully achieved and, if not, any lessons learned; and 2. the current year’s goals, metrics, and success criteria. Failure to have prepared and measured goals in the prior year reported in the Declaration of Readiness or failure to have prepared and be measuring goals in the current year by the date of assessment warrants a noncompliant finding. Partial or late compliance should be noted with a deviation. </a:t>
            </a:r>
            <a:r>
              <a:rPr lang="en-US" b="1" baseline="0" dirty="0"/>
              <a:t> 	</a:t>
            </a:r>
          </a:p>
          <a:p>
            <a:endParaRPr lang="en-US" b="1" baseline="0" dirty="0"/>
          </a:p>
          <a:p>
            <a:r>
              <a:rPr lang="en-US" b="1" baseline="0" dirty="0"/>
              <a:t>	CSIP – </a:t>
            </a:r>
            <a:r>
              <a:rPr lang="en-US" b="1" dirty="0"/>
              <a:t>The authorization reviewer will review the camp strategic improvement plan for consistency with BSA standards and continuous 	camp improvement goals. The approved plan will be attached to the Authorization to Operate.</a:t>
            </a:r>
          </a:p>
          <a:p>
            <a:endParaRPr lang="en-US" b="1" baseline="0" dirty="0"/>
          </a:p>
          <a:p>
            <a:r>
              <a:rPr lang="en-US" b="1" baseline="0" dirty="0"/>
              <a:t>	</a:t>
            </a:r>
            <a:r>
              <a:rPr lang="en-US" b="1" dirty="0"/>
              <a:t>The camp assessment </a:t>
            </a:r>
            <a:r>
              <a:rPr lang="en-US" b="1" dirty="0" err="1"/>
              <a:t>TLer</a:t>
            </a:r>
            <a:r>
              <a:rPr lang="en-US" b="1" dirty="0"/>
              <a:t> reviews the Authorization to Operate and any attached camp strategic improvement plan. They should comment 	on the scoresheet on whether steps called for in the camp strategic plan were implemented in a timely manner. However, an explained 	failure or delay is not the basis for a noncompliant or deviation finding if the council has made other improvements.</a:t>
            </a:r>
          </a:p>
          <a:p>
            <a:endParaRPr lang="en-US" b="1" baseline="0" dirty="0"/>
          </a:p>
          <a:p>
            <a:r>
              <a:rPr lang="en-US" b="1" baseline="0" dirty="0"/>
              <a:t>Follow on Question – Authorization reviewers hardly ever go to the camps they are writing an authorization document for. How do they conclude how well the council is doing on the CSIP?     Ans: You tell them how to judge it. </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22</a:t>
            </a:fld>
            <a:endParaRPr lang="en-US" altLang="en-US"/>
          </a:p>
        </p:txBody>
      </p:sp>
    </p:spTree>
    <p:extLst>
      <p:ext uri="{BB962C8B-B14F-4D97-AF65-F5344CB8AC3E}">
        <p14:creationId xmlns:p14="http://schemas.microsoft.com/office/powerpoint/2010/main" val="796344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Paul: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Work through the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Follow on question. Do we use the CCIP analysis to determine the grading of compliant or non-compliant during the assessment?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0" u="none" strike="noStrike" baseline="0" dirty="0">
                <a:solidFill>
                  <a:srgbClr val="000000"/>
                </a:solidFill>
                <a:latin typeface="Calibri" panose="020F0502020204030204" pitchFamily="34" charset="0"/>
              </a:rPr>
              <a:t>No, unless the council has not made sufficient progress.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baseline="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23</a:t>
            </a:fld>
            <a:endParaRPr lang="en-US" altLang="en-US"/>
          </a:p>
        </p:txBody>
      </p:sp>
    </p:spTree>
    <p:extLst>
      <p:ext uri="{BB962C8B-B14F-4D97-AF65-F5344CB8AC3E}">
        <p14:creationId xmlns:p14="http://schemas.microsoft.com/office/powerpoint/2010/main" val="2518225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t>Paul:</a:t>
            </a:r>
          </a:p>
          <a:p>
            <a:pPr algn="l"/>
            <a:endParaRPr lang="en-US" sz="1800" b="0"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The NCAP Standards State on Page 13.</a:t>
            </a: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“The second part of the camp assessment process consists of the narrative assessment. This part of the assessment is more subjective and is where the camp assessment team does its’ best to provide constructive comments, helping the camp improve the program delivery.</a:t>
            </a:r>
          </a:p>
          <a:p>
            <a:pPr algn="l"/>
            <a:endParaRPr lang="en-US" sz="1800" b="1" i="0" u="none" strike="noStrike" baseline="0" dirty="0">
              <a:latin typeface="Arial Black" panose="020B0A04020102020204" pitchFamily="34" charset="0"/>
            </a:endParaRP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Next Slide</a:t>
            </a:r>
            <a:endParaRPr lang="en-US" b="1" dirty="0"/>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24</a:t>
            </a:fld>
            <a:endParaRPr lang="en-US" altLang="en-US"/>
          </a:p>
        </p:txBody>
      </p:sp>
    </p:spTree>
    <p:extLst>
      <p:ext uri="{BB962C8B-B14F-4D97-AF65-F5344CB8AC3E}">
        <p14:creationId xmlns:p14="http://schemas.microsoft.com/office/powerpoint/2010/main" val="2351400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t>Paul:</a:t>
            </a:r>
          </a:p>
          <a:p>
            <a:pPr algn="l"/>
            <a:endParaRPr lang="en-US" sz="1800" b="1" i="0" u="none" strike="noStrike" baseline="0" dirty="0">
              <a:latin typeface="Arial Black" panose="020B0A04020102020204" pitchFamily="34" charset="0"/>
            </a:endParaRPr>
          </a:p>
          <a:p>
            <a:pPr algn="l"/>
            <a:r>
              <a:rPr lang="en-US" sz="1800" b="1" i="0" u="none" strike="noStrike" baseline="0" dirty="0">
                <a:latin typeface="Arial Black" panose="020B0A04020102020204" pitchFamily="34" charset="0"/>
              </a:rPr>
              <a:t>The Narrative Assessment</a:t>
            </a:r>
          </a:p>
          <a:p>
            <a:pPr algn="l"/>
            <a:endParaRPr lang="en-US" sz="1800" b="0"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The narrative assessment should address:</a:t>
            </a: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1.How well the program delivers the promise included in its written descriptive materials,</a:t>
            </a:r>
          </a:p>
          <a:p>
            <a:pPr algn="l"/>
            <a:r>
              <a:rPr lang="en-US" sz="1800" b="1" i="0" u="none" strike="noStrike" baseline="0" dirty="0">
                <a:latin typeface="Arial" panose="020B0604020202020204" pitchFamily="34" charset="0"/>
              </a:rPr>
              <a:t>advertising, and leaders’ guide</a:t>
            </a: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2.How well the camp implements the Continuous Camp Improvement Program</a:t>
            </a: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3.How well the program delivers the promise of Scouting to participants”</a:t>
            </a:r>
          </a:p>
          <a:p>
            <a:pPr algn="l"/>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25</a:t>
            </a:fld>
            <a:endParaRPr lang="en-US" altLang="en-US"/>
          </a:p>
        </p:txBody>
      </p:sp>
    </p:spTree>
    <p:extLst>
      <p:ext uri="{BB962C8B-B14F-4D97-AF65-F5344CB8AC3E}">
        <p14:creationId xmlns:p14="http://schemas.microsoft.com/office/powerpoint/2010/main" val="1679097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Jim M.: </a:t>
            </a:r>
          </a:p>
          <a:p>
            <a:endParaRPr lang="en-US" b="1" dirty="0"/>
          </a:p>
          <a:p>
            <a:r>
              <a:rPr lang="en-US" b="1" dirty="0"/>
              <a:t>Refer to Slide and NCAP Circular Nos. 20, 21, 22 and 23. </a:t>
            </a:r>
          </a:p>
          <a:p>
            <a:endParaRPr lang="en-US" b="1" dirty="0"/>
          </a:p>
          <a:p>
            <a:r>
              <a:rPr lang="en-US" b="1" dirty="0"/>
              <a:t>NCAP Circulars are issued to present changes to a standard and explain the reason it is being changed. Along with developing an understanding of the NCAP Standards, you should read and digest the circulars pertaining to those standards. In Circular No. 20, NCAP published proposed changes to the 2025 standards and requested field comments. They reviewed the comments and resculpted the proposed changes.</a:t>
            </a:r>
          </a:p>
          <a:p>
            <a:endParaRPr lang="en-US" b="1" dirty="0"/>
          </a:p>
          <a:p>
            <a:r>
              <a:rPr lang="en-US" b="1" dirty="0"/>
              <a:t>Let’s talk about standards that have significant changes for 2025. There are other standards that have changes which are not critical. We will recap on the following slides the changes. I intent for this session to be short, give you a brief overview. It is still your responsibility to read through  the Circulars and affected standards  to grasp the full meaning and intent. </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26</a:t>
            </a:fld>
            <a:endParaRPr lang="en-US" altLang="en-US"/>
          </a:p>
        </p:txBody>
      </p:sp>
    </p:spTree>
    <p:extLst>
      <p:ext uri="{BB962C8B-B14F-4D97-AF65-F5344CB8AC3E}">
        <p14:creationId xmlns:p14="http://schemas.microsoft.com/office/powerpoint/2010/main" val="2372107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Jim M: </a:t>
            </a:r>
          </a:p>
          <a:p>
            <a:endParaRPr lang="en-US" dirty="0"/>
          </a:p>
          <a:p>
            <a:r>
              <a:rPr lang="en-US" b="1" dirty="0"/>
              <a:t>This change to SA- 001 does not constitute a major change itself. This change is coupled with Standards SA-006, SA-007, which makes it a little more complicated.</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27</a:t>
            </a:fld>
            <a:endParaRPr lang="en-US" altLang="en-US"/>
          </a:p>
        </p:txBody>
      </p:sp>
    </p:spTree>
    <p:extLst>
      <p:ext uri="{BB962C8B-B14F-4D97-AF65-F5344CB8AC3E}">
        <p14:creationId xmlns:p14="http://schemas.microsoft.com/office/powerpoint/2010/main" val="321283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Jim M.:  </a:t>
            </a:r>
          </a:p>
          <a:p>
            <a:endParaRPr lang="en-US" sz="1200" i="0" kern="1200" dirty="0">
              <a:solidFill>
                <a:schemeClr val="tx1"/>
              </a:solidFill>
              <a:effectLst/>
              <a:latin typeface="+mn-lt"/>
            </a:endParaRPr>
          </a:p>
          <a:p>
            <a:r>
              <a:rPr lang="en-US" sz="1200" b="1" i="0" kern="1200" dirty="0">
                <a:solidFill>
                  <a:schemeClr val="tx1"/>
                </a:solidFill>
                <a:effectLst/>
                <a:latin typeface="+mn-lt"/>
                <a:ea typeface="Geneva" charset="0"/>
                <a:cs typeface="Geneva" charset="0"/>
              </a:rPr>
              <a:t>Specific Requirement 4 is added to clarify scoring method of Recommended Practices.</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28</a:t>
            </a:fld>
            <a:endParaRPr lang="en-US" altLang="en-US"/>
          </a:p>
        </p:txBody>
      </p:sp>
    </p:spTree>
    <p:extLst>
      <p:ext uri="{BB962C8B-B14F-4D97-AF65-F5344CB8AC3E}">
        <p14:creationId xmlns:p14="http://schemas.microsoft.com/office/powerpoint/2010/main" val="449617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Jim M: </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This Standard is new. National is putting in place a standard that says all people working in NCAP must be NCAP trained and to uphold the NCAP Standards. If not, they can be dismissed. More on this subject later in presentation.</a:t>
            </a:r>
            <a:endParaRPr lang="en-US" sz="2800" dirty="0"/>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Read through Slide. </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29</a:t>
            </a:fld>
            <a:endParaRPr lang="en-US" altLang="en-US"/>
          </a:p>
        </p:txBody>
      </p:sp>
    </p:spTree>
    <p:extLst>
      <p:ext uri="{BB962C8B-B14F-4D97-AF65-F5344CB8AC3E}">
        <p14:creationId xmlns:p14="http://schemas.microsoft.com/office/powerpoint/2010/main" val="224541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altLang="en-US" b="1" dirty="0"/>
              <a:t>Note to Lead Instructor for this course. Have each presenter hand in a list of forms he wants transmitted to each attendee and have them stored on our web site. .This transmission will be electronic at the start of the training session, i.e., send participants link to download forms.</a:t>
            </a:r>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r>
              <a:rPr lang="en-US" altLang="en-US" b="1" dirty="0"/>
              <a:t>You should have received a set of 2025 NCAP standards  when you registered. Did anyone not get one today. (Someone from team should go out and get standards for all who did not pick one up earlier).</a:t>
            </a:r>
            <a:endParaRPr lang="en-US" altLang="en-US" sz="1200" b="1" dirty="0"/>
          </a:p>
          <a:p>
            <a:pPr eaLnBrk="1" hangingPunct="1">
              <a:spcBef>
                <a:spcPct val="0"/>
              </a:spcBef>
            </a:pPr>
            <a:endParaRPr lang="en-US" altLang="en-US" sz="1200" b="1"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1" dirty="0"/>
              <a:t>Jef</a:t>
            </a:r>
            <a:r>
              <a:rPr lang="en-US" altLang="en-US" sz="1600" b="1" dirty="0"/>
              <a:t>f: Good Morning, Let me introduce the leadership team for Zone 15.</a:t>
            </a:r>
          </a:p>
          <a:p>
            <a:pPr eaLnBrk="1" hangingPunct="1">
              <a:spcBef>
                <a:spcPct val="0"/>
              </a:spcBef>
            </a:pPr>
            <a:endParaRPr lang="en-US" altLang="en-US" sz="1600" b="1" dirty="0"/>
          </a:p>
          <a:p>
            <a:pPr eaLnBrk="1" hangingPunct="1">
              <a:spcBef>
                <a:spcPct val="0"/>
              </a:spcBef>
            </a:pPr>
            <a:r>
              <a:rPr lang="en-US" altLang="en-US" sz="1600" b="1" dirty="0"/>
              <a:t>Introduce the team.</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b="1" dirty="0"/>
              <a:t>Tim Harper (ONS).  </a:t>
            </a:r>
            <a:r>
              <a:rPr lang="en-US" altLang="en-US" sz="1600" b="1" dirty="0" err="1"/>
              <a:t>Ass’t</a:t>
            </a:r>
            <a:r>
              <a:rPr lang="en-US" altLang="en-US" sz="1600" b="1" dirty="0"/>
              <a:t>. Zone Coordinator.</a:t>
            </a:r>
          </a:p>
          <a:p>
            <a:pPr eaLnBrk="1" hangingPunct="1">
              <a:spcBef>
                <a:spcPct val="0"/>
              </a:spcBef>
            </a:pPr>
            <a:r>
              <a:rPr lang="en-US" altLang="en-US" sz="1600" b="1" dirty="0">
                <a:cs typeface="Calibri"/>
              </a:rPr>
              <a:t>Bob </a:t>
            </a:r>
            <a:r>
              <a:rPr lang="en-US" altLang="en-US" sz="1600" b="1" dirty="0" err="1">
                <a:cs typeface="Calibri"/>
              </a:rPr>
              <a:t>Ormseth</a:t>
            </a:r>
            <a:r>
              <a:rPr lang="en-US" altLang="en-US" sz="1600" b="1" dirty="0">
                <a:cs typeface="Calibri"/>
              </a:rPr>
              <a:t> (Palmetto),  </a:t>
            </a:r>
            <a:r>
              <a:rPr lang="en-US" altLang="en-US" sz="1600" b="1" dirty="0" err="1">
                <a:cs typeface="Calibri"/>
              </a:rPr>
              <a:t>Ass’t</a:t>
            </a:r>
            <a:r>
              <a:rPr lang="en-US" altLang="en-US" sz="1600" b="1" dirty="0">
                <a:cs typeface="Calibri"/>
              </a:rPr>
              <a:t>. Zone Coordinator</a:t>
            </a:r>
          </a:p>
          <a:p>
            <a:pPr eaLnBrk="1" hangingPunct="1">
              <a:spcBef>
                <a:spcPct val="0"/>
              </a:spcBef>
            </a:pPr>
            <a:r>
              <a:rPr lang="en-US" altLang="en-US" sz="1600" b="1" dirty="0"/>
              <a:t>Paul Corcoran (Old Hickory) </a:t>
            </a:r>
            <a:r>
              <a:rPr lang="en-US" altLang="en-US" sz="1600" b="1" dirty="0" err="1"/>
              <a:t>Ass’t</a:t>
            </a:r>
            <a:r>
              <a:rPr lang="en-US" altLang="en-US" sz="1600" b="1" dirty="0"/>
              <a:t>. Zone Coordinator</a:t>
            </a:r>
          </a:p>
          <a:p>
            <a:pPr eaLnBrk="1" hangingPunct="1">
              <a:spcBef>
                <a:spcPct val="0"/>
              </a:spcBef>
            </a:pPr>
            <a:r>
              <a:rPr lang="en-US" altLang="en-US" sz="1600" b="1" dirty="0"/>
              <a:t>Bill Spence: (CVC) COPE/Climbing Coordinator, former COPE/Climbing advocate for SR7,  </a:t>
            </a:r>
          </a:p>
          <a:p>
            <a:pPr eaLnBrk="1" hangingPunct="1">
              <a:spcBef>
                <a:spcPct val="0"/>
              </a:spcBef>
            </a:pPr>
            <a:r>
              <a:rPr lang="en-US" altLang="en-US" sz="1600" b="1" dirty="0"/>
              <a:t>Alexander </a:t>
            </a:r>
            <a:r>
              <a:rPr lang="en-US" altLang="en-US" sz="1600" b="1" dirty="0" err="1"/>
              <a:t>Timcovich</a:t>
            </a:r>
            <a:r>
              <a:rPr lang="en-US" altLang="en-US" sz="1600" b="1" dirty="0"/>
              <a:t>: (</a:t>
            </a:r>
            <a:r>
              <a:rPr lang="en-US" altLang="en-US" sz="1600" b="1" dirty="0" err="1"/>
              <a:t>Mecklinburg</a:t>
            </a:r>
            <a:r>
              <a:rPr lang="en-US" altLang="en-US" sz="1600" b="1" dirty="0"/>
              <a:t>) COPE/Climbing Coordinator, Former COPE/Climbing advocate for SR5.</a:t>
            </a:r>
          </a:p>
          <a:p>
            <a:pPr eaLnBrk="1" hangingPunct="1">
              <a:spcBef>
                <a:spcPct val="0"/>
              </a:spcBef>
            </a:pPr>
            <a:r>
              <a:rPr lang="en-US" altLang="en-US" sz="1600" b="1" dirty="0">
                <a:cs typeface="Calibri"/>
              </a:rPr>
              <a:t>Jim </a:t>
            </a:r>
            <a:r>
              <a:rPr lang="en-US" altLang="en-US" sz="1600" b="1" dirty="0" err="1">
                <a:cs typeface="Calibri"/>
              </a:rPr>
              <a:t>Sheckels</a:t>
            </a:r>
            <a:r>
              <a:rPr lang="en-US" altLang="en-US" sz="1600" b="1" dirty="0">
                <a:cs typeface="Calibri"/>
              </a:rPr>
              <a:t> (OCC) : Computer setter upper.</a:t>
            </a:r>
          </a:p>
          <a:p>
            <a:pPr eaLnBrk="1" hangingPunct="1">
              <a:spcBef>
                <a:spcPct val="0"/>
              </a:spcBef>
            </a:pPr>
            <a:r>
              <a:rPr lang="en-US" altLang="en-US" sz="1600" b="1" dirty="0">
                <a:cs typeface="Calibri"/>
              </a:rPr>
              <a:t>Jim Miles: (</a:t>
            </a:r>
            <a:r>
              <a:rPr lang="en-US" altLang="en-US" sz="1600" b="1" dirty="0" err="1">
                <a:cs typeface="Calibri"/>
              </a:rPr>
              <a:t>Mechlinburg</a:t>
            </a:r>
            <a:r>
              <a:rPr lang="en-US" altLang="en-US" sz="1600" b="1" dirty="0">
                <a:cs typeface="Calibri"/>
              </a:rPr>
              <a:t>) Assessment Coordinator</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b="1" baseline="0" dirty="0"/>
              <a:t>And I am, </a:t>
            </a:r>
            <a:r>
              <a:rPr lang="en-US" altLang="en-US" sz="1600" b="1" dirty="0"/>
              <a:t>Jeffrey Irving (Tidewater) , NCAP Zone 15 Lead Assessment Coordinator</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600" b="1" dirty="0"/>
          </a:p>
          <a:p>
            <a:pPr eaLnBrk="1" hangingPunct="1">
              <a:spcBef>
                <a:spcPct val="0"/>
              </a:spcBef>
            </a:pPr>
            <a:endParaRPr lang="en-US" altLang="en-US" baseline="0" dirty="0"/>
          </a:p>
          <a:p>
            <a:pPr eaLnBrk="1" hangingPunct="1">
              <a:spcBef>
                <a:spcPct val="0"/>
              </a:spcBef>
            </a:pPr>
            <a:r>
              <a:rPr lang="en-US" altLang="en-US" b="1" dirty="0">
                <a:cs typeface="Calibri"/>
              </a:rPr>
              <a:t> </a:t>
            </a:r>
            <a:r>
              <a:rPr lang="en-US" altLang="en-US" sz="1200" b="1" dirty="0">
                <a:solidFill>
                  <a:srgbClr val="FF0000"/>
                </a:solidFill>
                <a:cs typeface="Calibri"/>
              </a:rPr>
              <a:t>Jim </a:t>
            </a:r>
            <a:r>
              <a:rPr lang="en-US" altLang="en-US" sz="1200" b="1" dirty="0" err="1">
                <a:solidFill>
                  <a:srgbClr val="FF0000"/>
                </a:solidFill>
                <a:cs typeface="Calibri"/>
              </a:rPr>
              <a:t>Sheckels</a:t>
            </a:r>
            <a:r>
              <a:rPr lang="en-US" altLang="en-US" sz="1200" b="1" dirty="0">
                <a:solidFill>
                  <a:srgbClr val="FF0000"/>
                </a:solidFill>
                <a:cs typeface="Calibri"/>
              </a:rPr>
              <a:t> set up our web site. The Link to it is in the lower left hand corner of </a:t>
            </a:r>
            <a:r>
              <a:rPr lang="en-US" altLang="en-US" sz="1200" b="1" dirty="0" err="1">
                <a:solidFill>
                  <a:srgbClr val="FF0000"/>
                </a:solidFill>
                <a:cs typeface="Calibri"/>
              </a:rPr>
              <a:t>thr</a:t>
            </a:r>
            <a:r>
              <a:rPr lang="en-US" altLang="en-US" sz="1200" b="1" dirty="0">
                <a:solidFill>
                  <a:srgbClr val="FF0000"/>
                </a:solidFill>
                <a:cs typeface="Calibri"/>
              </a:rPr>
              <a:t> screen. From time to time , we will post information on the web site so you can acquire them.</a:t>
            </a:r>
            <a:endParaRPr lang="en-US" altLang="en-US" baseline="0" dirty="0">
              <a:solidFill>
                <a:srgbClr val="FF0000"/>
              </a:solidFill>
              <a:cs typeface="Calibri"/>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Geneva" charset="0"/>
                <a:cs typeface="Geneva" charset="0"/>
              </a:defRPr>
            </a:lvl1pPr>
            <a:lvl2pPr marL="38600671" indent="-38135408">
              <a:defRPr sz="2400">
                <a:solidFill>
                  <a:schemeClr val="tx1"/>
                </a:solidFill>
                <a:latin typeface="Arial" panose="020B0604020202020204" pitchFamily="34" charset="0"/>
                <a:ea typeface="Geneva" charset="0"/>
                <a:cs typeface="Geneva" charset="0"/>
              </a:defRPr>
            </a:lvl2pPr>
            <a:lvl3pPr>
              <a:defRPr sz="2400">
                <a:solidFill>
                  <a:schemeClr val="tx1"/>
                </a:solidFill>
                <a:latin typeface="Arial" panose="020B0604020202020204" pitchFamily="34" charset="0"/>
                <a:ea typeface="Geneva" charset="0"/>
                <a:cs typeface="Geneva" charset="0"/>
              </a:defRPr>
            </a:lvl3pPr>
            <a:lvl4pPr>
              <a:defRPr sz="2400">
                <a:solidFill>
                  <a:schemeClr val="tx1"/>
                </a:solidFill>
                <a:latin typeface="Arial" panose="020B0604020202020204" pitchFamily="34" charset="0"/>
                <a:ea typeface="Geneva" charset="0"/>
                <a:cs typeface="Geneva" charset="0"/>
              </a:defRPr>
            </a:lvl4pPr>
            <a:lvl5pPr>
              <a:defRPr sz="2400">
                <a:solidFill>
                  <a:schemeClr val="tx1"/>
                </a:solidFill>
                <a:latin typeface="Arial" panose="020B0604020202020204" pitchFamily="34" charset="0"/>
                <a:ea typeface="Geneva" charset="0"/>
                <a:cs typeface="Geneva" charset="0"/>
              </a:defRPr>
            </a:lvl5pPr>
            <a:lvl6pPr marL="465263"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930526"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1395789"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1861052"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fld id="{ECACE7BA-99EE-45FE-954E-A1BB91F3F589}" type="slidenum">
              <a:rPr lang="en-US" altLang="en-US" sz="1200"/>
              <a:pPr/>
              <a:t>3</a:t>
            </a:fld>
            <a:endParaRPr lang="en-US" altLang="en-US" sz="1200" dirty="0"/>
          </a:p>
        </p:txBody>
      </p:sp>
      <p:pic>
        <p:nvPicPr>
          <p:cNvPr id="3" name="Picture 2" descr="A close up of a logo&#10;&#10;Description automatically generated">
            <a:extLst>
              <a:ext uri="{FF2B5EF4-FFF2-40B4-BE49-F238E27FC236}">
                <a16:creationId xmlns:a16="http://schemas.microsoft.com/office/drawing/2014/main" id="{F2C2AAE3-0EBE-4D6D-8AE4-983F4A89C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677" y="1658874"/>
            <a:ext cx="3299460" cy="1597152"/>
          </a:xfrm>
          <a:prstGeom prst="rect">
            <a:avLst/>
          </a:prstGeom>
        </p:spPr>
      </p:pic>
    </p:spTree>
    <p:extLst>
      <p:ext uri="{BB962C8B-B14F-4D97-AF65-F5344CB8AC3E}">
        <p14:creationId xmlns:p14="http://schemas.microsoft.com/office/powerpoint/2010/main" val="1937701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Jim M: Extreme caution must be taken when campers are allowed to swim or dive off of a motorboat, staying well clear of the propellors.   The motors must be turned off before any swimmers enter the water,</a:t>
            </a:r>
          </a:p>
          <a:p>
            <a:endParaRPr lang="en-US" sz="1200" b="1" dirty="0"/>
          </a:p>
          <a:p>
            <a:r>
              <a:rPr lang="en-US" sz="1200" b="1" dirty="0"/>
              <a:t>Read through Slide</a:t>
            </a:r>
            <a:endParaRPr lang="en-US" b="1"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30</a:t>
            </a:fld>
            <a:endParaRPr lang="en-US" altLang="en-US"/>
          </a:p>
        </p:txBody>
      </p:sp>
    </p:spTree>
    <p:extLst>
      <p:ext uri="{BB962C8B-B14F-4D97-AF65-F5344CB8AC3E}">
        <p14:creationId xmlns:p14="http://schemas.microsoft.com/office/powerpoint/2010/main" val="4170291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Jim M.:   This Standard has been rewritten in its entirety</a:t>
            </a:r>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31</a:t>
            </a:fld>
            <a:endParaRPr lang="en-US" altLang="en-US"/>
          </a:p>
        </p:txBody>
      </p:sp>
    </p:spTree>
    <p:extLst>
      <p:ext uri="{BB962C8B-B14F-4D97-AF65-F5344CB8AC3E}">
        <p14:creationId xmlns:p14="http://schemas.microsoft.com/office/powerpoint/2010/main" val="3893771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596A-AD46-180B-BC27-E36ABF3B5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AA24E-3529-8FDB-A26F-DF62D7590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AB9C3-7178-FB62-43E4-E286123717AF}"/>
              </a:ext>
            </a:extLst>
          </p:cNvPr>
          <p:cNvSpPr>
            <a:spLocks noGrp="1"/>
          </p:cNvSpPr>
          <p:nvPr>
            <p:ph type="body" idx="1"/>
          </p:nvPr>
        </p:nvSpPr>
        <p:spPr/>
        <p:txBody>
          <a:bodyPr>
            <a:normAutofit/>
          </a:bodyPr>
          <a:lstStyle/>
          <a:p>
            <a:r>
              <a:rPr lang="en-US" b="1" dirty="0"/>
              <a:t>Jim M.: </a:t>
            </a:r>
          </a:p>
          <a:p>
            <a:endParaRPr lang="en-US" b="1" dirty="0"/>
          </a:p>
        </p:txBody>
      </p:sp>
      <p:sp>
        <p:nvSpPr>
          <p:cNvPr id="4" name="Slide Number Placeholder 3">
            <a:extLst>
              <a:ext uri="{FF2B5EF4-FFF2-40B4-BE49-F238E27FC236}">
                <a16:creationId xmlns:a16="http://schemas.microsoft.com/office/drawing/2014/main" id="{FA50EA7B-B077-3E95-960B-8E131B78B958}"/>
              </a:ext>
            </a:extLst>
          </p:cNvPr>
          <p:cNvSpPr>
            <a:spLocks noGrp="1"/>
          </p:cNvSpPr>
          <p:nvPr>
            <p:ph type="sldNum" sz="quarter" idx="10"/>
          </p:nvPr>
        </p:nvSpPr>
        <p:spPr/>
        <p:txBody>
          <a:bodyPr/>
          <a:lstStyle/>
          <a:p>
            <a:fld id="{1832A89E-91C0-41A7-AD14-3CE3E62D8152}" type="slidenum">
              <a:rPr lang="en-US" altLang="en-US" smtClean="0"/>
              <a:pPr/>
              <a:t>32</a:t>
            </a:fld>
            <a:endParaRPr lang="en-US" altLang="en-US"/>
          </a:p>
        </p:txBody>
      </p:sp>
    </p:spTree>
    <p:extLst>
      <p:ext uri="{BB962C8B-B14F-4D97-AF65-F5344CB8AC3E}">
        <p14:creationId xmlns:p14="http://schemas.microsoft.com/office/powerpoint/2010/main" val="1919849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B7B1-0841-44E3-DFFC-2BC218DB49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DB2D2-960F-5636-9B8D-EB7D106AA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C9968-94B8-0790-0CAE-859330E940CA}"/>
              </a:ext>
            </a:extLst>
          </p:cNvPr>
          <p:cNvSpPr>
            <a:spLocks noGrp="1"/>
          </p:cNvSpPr>
          <p:nvPr>
            <p:ph type="body" idx="1"/>
          </p:nvPr>
        </p:nvSpPr>
        <p:spPr/>
        <p:txBody>
          <a:bodyPr>
            <a:normAutofit/>
          </a:bodyPr>
          <a:lstStyle/>
          <a:p>
            <a:r>
              <a:rPr lang="en-US" b="1" dirty="0"/>
              <a:t>Jim M:  The Change clarifies that for first year camper programs, the local council can make the determination. </a:t>
            </a:r>
          </a:p>
          <a:p>
            <a:endParaRPr lang="en-US" b="1" dirty="0"/>
          </a:p>
        </p:txBody>
      </p:sp>
      <p:sp>
        <p:nvSpPr>
          <p:cNvPr id="4" name="Slide Number Placeholder 3">
            <a:extLst>
              <a:ext uri="{FF2B5EF4-FFF2-40B4-BE49-F238E27FC236}">
                <a16:creationId xmlns:a16="http://schemas.microsoft.com/office/drawing/2014/main" id="{CFD7331E-2CA9-2AC5-C2CE-A77E7DABFB04}"/>
              </a:ext>
            </a:extLst>
          </p:cNvPr>
          <p:cNvSpPr>
            <a:spLocks noGrp="1"/>
          </p:cNvSpPr>
          <p:nvPr>
            <p:ph type="sldNum" sz="quarter" idx="10"/>
          </p:nvPr>
        </p:nvSpPr>
        <p:spPr/>
        <p:txBody>
          <a:bodyPr/>
          <a:lstStyle/>
          <a:p>
            <a:fld id="{1832A89E-91C0-41A7-AD14-3CE3E62D8152}" type="slidenum">
              <a:rPr lang="en-US" altLang="en-US" smtClean="0"/>
              <a:pPr/>
              <a:t>33</a:t>
            </a:fld>
            <a:endParaRPr lang="en-US" altLang="en-US"/>
          </a:p>
        </p:txBody>
      </p:sp>
    </p:spTree>
    <p:extLst>
      <p:ext uri="{BB962C8B-B14F-4D97-AF65-F5344CB8AC3E}">
        <p14:creationId xmlns:p14="http://schemas.microsoft.com/office/powerpoint/2010/main" val="89548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E00C0-B5FD-84AB-2ECA-3257FD68F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86617-34C1-D583-3442-2DE66226E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A92E1-9C2B-CF05-57EC-DBEDF6AA6812}"/>
              </a:ext>
            </a:extLst>
          </p:cNvPr>
          <p:cNvSpPr>
            <a:spLocks noGrp="1"/>
          </p:cNvSpPr>
          <p:nvPr>
            <p:ph type="body" idx="1"/>
          </p:nvPr>
        </p:nvSpPr>
        <p:spPr/>
        <p:txBody>
          <a:bodyPr>
            <a:normAutofit/>
          </a:bodyPr>
          <a:lstStyle/>
          <a:p>
            <a:r>
              <a:rPr lang="en-US" b="1" dirty="0"/>
              <a:t>Jim M.:  This Standard also is delayed until January 1, 2026.</a:t>
            </a:r>
          </a:p>
          <a:p>
            <a:r>
              <a:rPr lang="en-US" b="1" dirty="0"/>
              <a:t>Read Paragraph on slide.</a:t>
            </a:r>
          </a:p>
        </p:txBody>
      </p:sp>
      <p:sp>
        <p:nvSpPr>
          <p:cNvPr id="4" name="Slide Number Placeholder 3">
            <a:extLst>
              <a:ext uri="{FF2B5EF4-FFF2-40B4-BE49-F238E27FC236}">
                <a16:creationId xmlns:a16="http://schemas.microsoft.com/office/drawing/2014/main" id="{9A28735B-E6BC-5F2F-B733-D327E3786959}"/>
              </a:ext>
            </a:extLst>
          </p:cNvPr>
          <p:cNvSpPr>
            <a:spLocks noGrp="1"/>
          </p:cNvSpPr>
          <p:nvPr>
            <p:ph type="sldNum" sz="quarter" idx="10"/>
          </p:nvPr>
        </p:nvSpPr>
        <p:spPr/>
        <p:txBody>
          <a:bodyPr/>
          <a:lstStyle/>
          <a:p>
            <a:fld id="{1832A89E-91C0-41A7-AD14-3CE3E62D8152}" type="slidenum">
              <a:rPr lang="en-US" altLang="en-US" smtClean="0"/>
              <a:pPr/>
              <a:t>34</a:t>
            </a:fld>
            <a:endParaRPr lang="en-US" altLang="en-US"/>
          </a:p>
        </p:txBody>
      </p:sp>
    </p:spTree>
    <p:extLst>
      <p:ext uri="{BB962C8B-B14F-4D97-AF65-F5344CB8AC3E}">
        <p14:creationId xmlns:p14="http://schemas.microsoft.com/office/powerpoint/2010/main" val="79855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85DFC-7F7A-52F3-FDFB-E453BEC88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4D83B-07F1-726D-74F2-14121F6DE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9EA06-C1EA-481A-0496-CBE0BAC878B2}"/>
              </a:ext>
            </a:extLst>
          </p:cNvPr>
          <p:cNvSpPr>
            <a:spLocks noGrp="1"/>
          </p:cNvSpPr>
          <p:nvPr>
            <p:ph type="body" idx="1"/>
          </p:nvPr>
        </p:nvSpPr>
        <p:spPr/>
        <p:txBody>
          <a:bodyPr>
            <a:normAutofit/>
          </a:bodyPr>
          <a:lstStyle/>
          <a:p>
            <a:r>
              <a:rPr lang="en-US" b="1" dirty="0"/>
              <a:t>Jim S</a:t>
            </a:r>
          </a:p>
        </p:txBody>
      </p:sp>
      <p:sp>
        <p:nvSpPr>
          <p:cNvPr id="4" name="Slide Number Placeholder 3">
            <a:extLst>
              <a:ext uri="{FF2B5EF4-FFF2-40B4-BE49-F238E27FC236}">
                <a16:creationId xmlns:a16="http://schemas.microsoft.com/office/drawing/2014/main" id="{02D57473-71DF-C8B9-F8B0-AA83CF67D735}"/>
              </a:ext>
            </a:extLst>
          </p:cNvPr>
          <p:cNvSpPr>
            <a:spLocks noGrp="1"/>
          </p:cNvSpPr>
          <p:nvPr>
            <p:ph type="sldNum" sz="quarter" idx="10"/>
          </p:nvPr>
        </p:nvSpPr>
        <p:spPr/>
        <p:txBody>
          <a:bodyPr/>
          <a:lstStyle/>
          <a:p>
            <a:fld id="{1832A89E-91C0-41A7-AD14-3CE3E62D8152}" type="slidenum">
              <a:rPr lang="en-US" altLang="en-US" smtClean="0"/>
              <a:pPr/>
              <a:t>35</a:t>
            </a:fld>
            <a:endParaRPr lang="en-US" altLang="en-US"/>
          </a:p>
        </p:txBody>
      </p:sp>
    </p:spTree>
    <p:extLst>
      <p:ext uri="{BB962C8B-B14F-4D97-AF65-F5344CB8AC3E}">
        <p14:creationId xmlns:p14="http://schemas.microsoft.com/office/powerpoint/2010/main" val="1402946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S:</a:t>
            </a:r>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36</a:t>
            </a:fld>
            <a:endParaRPr lang="en-US" altLang="en-US"/>
          </a:p>
        </p:txBody>
      </p:sp>
    </p:spTree>
    <p:extLst>
      <p:ext uri="{BB962C8B-B14F-4D97-AF65-F5344CB8AC3E}">
        <p14:creationId xmlns:p14="http://schemas.microsoft.com/office/powerpoint/2010/main" val="2165016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S.</a:t>
            </a:r>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37</a:t>
            </a:fld>
            <a:endParaRPr lang="en-US" altLang="en-US"/>
          </a:p>
        </p:txBody>
      </p:sp>
    </p:spTree>
    <p:extLst>
      <p:ext uri="{BB962C8B-B14F-4D97-AF65-F5344CB8AC3E}">
        <p14:creationId xmlns:p14="http://schemas.microsoft.com/office/powerpoint/2010/main" val="2602311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S</a:t>
            </a:r>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38</a:t>
            </a:fld>
            <a:endParaRPr lang="en-US" altLang="en-US"/>
          </a:p>
        </p:txBody>
      </p:sp>
    </p:spTree>
    <p:extLst>
      <p:ext uri="{BB962C8B-B14F-4D97-AF65-F5344CB8AC3E}">
        <p14:creationId xmlns:p14="http://schemas.microsoft.com/office/powerpoint/2010/main" val="96485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S</a:t>
            </a:r>
          </a:p>
          <a:p>
            <a:endParaRPr lang="en-US" dirty="0"/>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39</a:t>
            </a:fld>
            <a:endParaRPr lang="en-US" altLang="en-US"/>
          </a:p>
        </p:txBody>
      </p:sp>
    </p:spTree>
    <p:extLst>
      <p:ext uri="{BB962C8B-B14F-4D97-AF65-F5344CB8AC3E}">
        <p14:creationId xmlns:p14="http://schemas.microsoft.com/office/powerpoint/2010/main" val="249847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Jeff</a:t>
            </a:r>
            <a:endParaRPr lang="en-US" dirty="0"/>
          </a:p>
          <a:p>
            <a:r>
              <a:rPr lang="en-US" b="1" dirty="0"/>
              <a:t>Go</a:t>
            </a:r>
            <a:r>
              <a:rPr lang="en-US" b="1" baseline="0" dirty="0"/>
              <a:t> over the agenda</a:t>
            </a:r>
          </a:p>
          <a:p>
            <a:endParaRPr lang="en-US" baseline="0" dirty="0"/>
          </a:p>
          <a:p>
            <a:r>
              <a:rPr lang="en-US" b="1" baseline="0" dirty="0"/>
              <a:t>This seminar contains very little that deals with the NCAP subjects in the online training. However, let’s take a few minutes and answer any questions you might have about the online modules. Today’s seminar compliments the online training and outlines the direction Zone 15 takes in performing assessments.</a:t>
            </a:r>
          </a:p>
          <a:p>
            <a:endParaRPr lang="en-US" baseline="0" dirty="0"/>
          </a:p>
          <a:p>
            <a:r>
              <a:rPr lang="en-US" b="1" baseline="0" dirty="0"/>
              <a:t>At times, we highlight one of the areas in camp. In future presentations, we want to highlight other program areas and their related standards. When you receive today’s evaluation form, you will be asked what other program areas would you like to see highlighted. Our goal is to provide training modules that will allow you to be a well informed and trained assessors in all program areas of camp. </a:t>
            </a:r>
            <a:r>
              <a:rPr lang="en-US" b="1" u="sng" baseline="0" dirty="0">
                <a:solidFill>
                  <a:srgbClr val="FF0000"/>
                </a:solidFill>
                <a:highlight>
                  <a:srgbClr val="FFFF00"/>
                </a:highlight>
              </a:rPr>
              <a:t>Today, we will visit the Range and Target Activities Area (Shooting Sports)</a:t>
            </a:r>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4</a:t>
            </a:fld>
            <a:endParaRPr lang="en-US" altLang="en-US"/>
          </a:p>
        </p:txBody>
      </p:sp>
    </p:spTree>
    <p:extLst>
      <p:ext uri="{BB962C8B-B14F-4D97-AF65-F5344CB8AC3E}">
        <p14:creationId xmlns:p14="http://schemas.microsoft.com/office/powerpoint/2010/main" val="180985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S</a:t>
            </a:r>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40</a:t>
            </a:fld>
            <a:endParaRPr lang="en-US" altLang="en-US"/>
          </a:p>
        </p:txBody>
      </p:sp>
    </p:spTree>
    <p:extLst>
      <p:ext uri="{BB962C8B-B14F-4D97-AF65-F5344CB8AC3E}">
        <p14:creationId xmlns:p14="http://schemas.microsoft.com/office/powerpoint/2010/main" val="2623637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M.: </a:t>
            </a:r>
          </a:p>
          <a:p>
            <a:endParaRPr lang="en-US" dirty="0"/>
          </a:p>
          <a:p>
            <a:r>
              <a:rPr lang="en-US" b="1" dirty="0"/>
              <a:t>And, now for another safety moment</a:t>
            </a:r>
          </a:p>
          <a:p>
            <a:endParaRPr lang="en-US" b="1" dirty="0"/>
          </a:p>
          <a:p>
            <a:r>
              <a:rPr lang="en-US" b="1" dirty="0"/>
              <a:t>What is the next step this man should consider?</a:t>
            </a:r>
          </a:p>
          <a:p>
            <a:endParaRPr lang="en-US" b="1" dirty="0"/>
          </a:p>
          <a:p>
            <a:r>
              <a:rPr lang="en-US" b="1" dirty="0"/>
              <a:t>Send his beloved ones the name of the town undertaker.</a:t>
            </a:r>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41</a:t>
            </a:fld>
            <a:endParaRPr lang="en-US" altLang="en-US"/>
          </a:p>
        </p:txBody>
      </p:sp>
    </p:spTree>
    <p:extLst>
      <p:ext uri="{BB962C8B-B14F-4D97-AF65-F5344CB8AC3E}">
        <p14:creationId xmlns:p14="http://schemas.microsoft.com/office/powerpoint/2010/main" val="1189993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Bob: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Work through the exercise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b="1" dirty="0"/>
              <a:t>Next Slide</a:t>
            </a:r>
          </a:p>
          <a:p>
            <a:endParaRPr lang="en-US" dirty="0"/>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42</a:t>
            </a:fld>
            <a:endParaRPr lang="en-US" altLang="en-US"/>
          </a:p>
        </p:txBody>
      </p:sp>
    </p:spTree>
    <p:extLst>
      <p:ext uri="{BB962C8B-B14F-4D97-AF65-F5344CB8AC3E}">
        <p14:creationId xmlns:p14="http://schemas.microsoft.com/office/powerpoint/2010/main" val="3254118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4CEA0-FD4D-E84B-1087-B6DDE6368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CC187-649D-254E-A815-C5F218FD2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904B8-1040-0058-115A-ED3B00ED38D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Bob: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Work through the exercise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b="1" dirty="0"/>
              <a:t>Next Slide</a:t>
            </a:r>
          </a:p>
          <a:p>
            <a:endParaRPr lang="en-US" dirty="0"/>
          </a:p>
        </p:txBody>
      </p:sp>
      <p:sp>
        <p:nvSpPr>
          <p:cNvPr id="4" name="Slide Number Placeholder 3">
            <a:extLst>
              <a:ext uri="{FF2B5EF4-FFF2-40B4-BE49-F238E27FC236}">
                <a16:creationId xmlns:a16="http://schemas.microsoft.com/office/drawing/2014/main" id="{8AC68B1C-95C1-8B4B-84FC-EFF2C3A78095}"/>
              </a:ext>
            </a:extLst>
          </p:cNvPr>
          <p:cNvSpPr>
            <a:spLocks noGrp="1"/>
          </p:cNvSpPr>
          <p:nvPr>
            <p:ph type="sldNum" sz="quarter" idx="5"/>
          </p:nvPr>
        </p:nvSpPr>
        <p:spPr/>
        <p:txBody>
          <a:bodyPr/>
          <a:lstStyle/>
          <a:p>
            <a:fld id="{1832A89E-91C0-41A7-AD14-3CE3E62D8152}" type="slidenum">
              <a:rPr lang="en-US" altLang="en-US" smtClean="0"/>
              <a:pPr/>
              <a:t>43</a:t>
            </a:fld>
            <a:endParaRPr lang="en-US" altLang="en-US"/>
          </a:p>
        </p:txBody>
      </p:sp>
    </p:spTree>
    <p:extLst>
      <p:ext uri="{BB962C8B-B14F-4D97-AF65-F5344CB8AC3E}">
        <p14:creationId xmlns:p14="http://schemas.microsoft.com/office/powerpoint/2010/main" val="1491608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Bob: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Work though the exercise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44</a:t>
            </a:fld>
            <a:endParaRPr lang="en-US" altLang="en-US"/>
          </a:p>
        </p:txBody>
      </p:sp>
    </p:spTree>
    <p:extLst>
      <p:ext uri="{BB962C8B-B14F-4D97-AF65-F5344CB8AC3E}">
        <p14:creationId xmlns:p14="http://schemas.microsoft.com/office/powerpoint/2010/main" val="864642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61F30-487F-C6B1-9392-E9E9E1CF8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46414-A4B5-3617-60A6-01FE955CF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985D6-07FA-8D9B-C63C-8B4050D25542}"/>
              </a:ext>
            </a:extLst>
          </p:cNvP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Bob: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Work though the exercise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AE404DE7-86E0-699D-5879-DE296EC5E369}"/>
              </a:ext>
            </a:extLst>
          </p:cNvPr>
          <p:cNvSpPr>
            <a:spLocks noGrp="1"/>
          </p:cNvSpPr>
          <p:nvPr>
            <p:ph type="sldNum" sz="quarter" idx="10"/>
          </p:nvPr>
        </p:nvSpPr>
        <p:spPr/>
        <p:txBody>
          <a:bodyPr/>
          <a:lstStyle/>
          <a:p>
            <a:fld id="{1832A89E-91C0-41A7-AD14-3CE3E62D8152}" type="slidenum">
              <a:rPr lang="en-US" altLang="en-US" smtClean="0"/>
              <a:pPr/>
              <a:t>45</a:t>
            </a:fld>
            <a:endParaRPr lang="en-US" altLang="en-US"/>
          </a:p>
        </p:txBody>
      </p:sp>
    </p:spTree>
    <p:extLst>
      <p:ext uri="{BB962C8B-B14F-4D97-AF65-F5344CB8AC3E}">
        <p14:creationId xmlns:p14="http://schemas.microsoft.com/office/powerpoint/2010/main" val="1415526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strike="dblStrike" baseline="0" dirty="0"/>
              <a:t>Note to Presenter: Send them to chat rooms for a brief discussion of the question. Upon returning, </a:t>
            </a:r>
            <a:r>
              <a:rPr lang="en-US" b="1" dirty="0"/>
              <a:t>discuss the answers of each group. The answer should include: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The applicable standard is PS-201  Aquatics : General.  The specific Requirements of the Standard, point B states “Life jackets, paddles, and other equipment are properly sized for all participants.”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Program cannot occur without proper safety equipment.  If there were any lifejackets undamaged in the fire, those are usable.  This might require a modification in Aquatics procedure to limit participant usage to the number of lifejackets available.  This might also require sharing lifejackets (a disinfecting nightmare in the current Wuhan Virus situation).  Longer term, the camp needs to procure lifejackets somewhere, somehow if they desire to return to the pre-fire capacity.  Borrowing from another camp?  Purchasing?  Investigate all options.</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46</a:t>
            </a:fld>
            <a:endParaRPr lang="en-US" altLang="en-US"/>
          </a:p>
        </p:txBody>
      </p:sp>
    </p:spTree>
    <p:extLst>
      <p:ext uri="{BB962C8B-B14F-4D97-AF65-F5344CB8AC3E}">
        <p14:creationId xmlns:p14="http://schemas.microsoft.com/office/powerpoint/2010/main" val="2598518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Bob:</a:t>
            </a:r>
          </a:p>
          <a:p>
            <a:endParaRPr lang="en-US" dirty="0"/>
          </a:p>
          <a:p>
            <a:r>
              <a:rPr lang="en-US" b="1" dirty="0"/>
              <a:t>Work though the exercise.  Then, refer to and read the verification portion of FS-602.</a:t>
            </a:r>
          </a:p>
          <a:p>
            <a:endParaRPr lang="en-US" b="1" dirty="0"/>
          </a:p>
          <a:p>
            <a:pPr marL="285750" indent="-285750" algn="l">
              <a:buFont typeface="Arial" panose="020B0604020202020204" pitchFamily="34" charset="0"/>
              <a:buChar char="•"/>
            </a:pPr>
            <a:r>
              <a:rPr lang="en-US" sz="1800" b="1" i="0" u="none" strike="noStrike" baseline="0" dirty="0">
                <a:latin typeface="Arial" panose="020B0604020202020204" pitchFamily="34" charset="0"/>
              </a:rPr>
              <a:t>Review of current local approval of food service operations. If no current</a:t>
            </a:r>
          </a:p>
          <a:p>
            <a:pPr marL="0" indent="0" algn="l">
              <a:buFont typeface="Arial" panose="020B0604020202020204" pitchFamily="34" charset="0"/>
              <a:buNone/>
            </a:pPr>
            <a:r>
              <a:rPr lang="en-US" sz="1800" b="1" i="0" u="none" strike="noStrike" baseline="0" dirty="0">
                <a:latin typeface="ArialMT"/>
              </a:rPr>
              <a:t>        local approval is possible, review of appropriate locally-certified or </a:t>
            </a:r>
            <a:r>
              <a:rPr lang="en-US" sz="1800" b="1" i="0" u="none" strike="noStrike" baseline="0" dirty="0" err="1">
                <a:latin typeface="ArialMT"/>
              </a:rPr>
              <a:t>ServSafe</a:t>
            </a:r>
            <a:endParaRPr lang="en-US" sz="1800" b="1" i="0" u="none" strike="noStrike" baseline="0" dirty="0">
              <a:latin typeface="ArialMT"/>
            </a:endParaRPr>
          </a:p>
          <a:p>
            <a:pPr marL="0" indent="0" algn="l">
              <a:buFont typeface="Arial" panose="020B0604020202020204" pitchFamily="34" charset="0"/>
              <a:buNone/>
            </a:pPr>
            <a:r>
              <a:rPr lang="en-US" sz="1800" b="1" i="0" u="none" strike="noStrike" baseline="0" dirty="0">
                <a:latin typeface="ArialMT"/>
              </a:rPr>
              <a:t>        Manager approval completed shortly prior to or within first week of camp.</a:t>
            </a:r>
          </a:p>
          <a:p>
            <a:pPr marL="285750" indent="-285750" algn="l">
              <a:buFont typeface="Arial" panose="020B0604020202020204" pitchFamily="34" charset="0"/>
              <a:buChar char="•"/>
            </a:pPr>
            <a:endParaRPr lang="en-US" sz="1800" b="1" i="0" u="none" strike="noStrike" baseline="0" dirty="0">
              <a:latin typeface="Arial" panose="020B0604020202020204" pitchFamily="34" charset="0"/>
            </a:endParaRPr>
          </a:p>
          <a:p>
            <a:pPr marL="285750" indent="-285750" algn="l">
              <a:buFont typeface="Arial" panose="020B0604020202020204" pitchFamily="34" charset="0"/>
              <a:buChar char="•"/>
            </a:pPr>
            <a:r>
              <a:rPr lang="en-US" sz="1800" b="1" i="0" u="none" strike="noStrike" baseline="0" dirty="0">
                <a:latin typeface="Arial" panose="020B0604020202020204" pitchFamily="34" charset="0"/>
              </a:rPr>
              <a:t>Review of cleanliness and sanitary appearance of facilities.</a:t>
            </a:r>
            <a:endParaRPr lang="en-US" b="1"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47</a:t>
            </a:fld>
            <a:endParaRPr lang="en-US" altLang="en-US"/>
          </a:p>
        </p:txBody>
      </p:sp>
    </p:spTree>
    <p:extLst>
      <p:ext uri="{BB962C8B-B14F-4D97-AF65-F5344CB8AC3E}">
        <p14:creationId xmlns:p14="http://schemas.microsoft.com/office/powerpoint/2010/main" val="527456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Bob:</a:t>
            </a: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Check more cabins to make sure other smoke detectors are working and it is not a systemic problem. TL scores it as Non-compliant.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If the smoke detector (just 1) can be corrected before you leave, score a deviation.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If more smoke detectors are not working, TL contacts area Zone 15 Lead Coordinator and discusses the scoring of a non-compliant. If Zone coordinator agrees, proceed with a corrective action plan.</a:t>
            </a:r>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48</a:t>
            </a:fld>
            <a:endParaRPr lang="en-US" altLang="en-US"/>
          </a:p>
        </p:txBody>
      </p:sp>
    </p:spTree>
    <p:extLst>
      <p:ext uri="{BB962C8B-B14F-4D97-AF65-F5344CB8AC3E}">
        <p14:creationId xmlns:p14="http://schemas.microsoft.com/office/powerpoint/2010/main" val="1200336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Bob: can call on Bill if need be.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832A89E-91C0-41A7-AD14-3CE3E62D8152}" type="slidenum">
              <a:rPr lang="en-US" altLang="en-US" smtClean="0"/>
              <a:pPr/>
              <a:t>49</a:t>
            </a:fld>
            <a:endParaRPr lang="en-US" altLang="en-US"/>
          </a:p>
        </p:txBody>
      </p:sp>
    </p:spTree>
    <p:extLst>
      <p:ext uri="{BB962C8B-B14F-4D97-AF65-F5344CB8AC3E}">
        <p14:creationId xmlns:p14="http://schemas.microsoft.com/office/powerpoint/2010/main" val="424566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Jeff:</a:t>
            </a:r>
            <a:endParaRPr lang="en-US" dirty="0"/>
          </a:p>
          <a:p>
            <a:r>
              <a:rPr lang="en-US" b="1" dirty="0"/>
              <a:t>This</a:t>
            </a:r>
            <a:r>
              <a:rPr lang="en-US" b="1" baseline="0" dirty="0"/>
              <a:t> is the opening statement in the Area Implementation Guide. The Guide is still valid for Council Service Territories and Zones. It is listed as a resource on the NCAP website. </a:t>
            </a:r>
          </a:p>
          <a:p>
            <a:endParaRPr lang="en-US" b="1" baseline="0" dirty="0"/>
          </a:p>
          <a:p>
            <a:r>
              <a:rPr lang="en-US" b="1" baseline="0" dirty="0"/>
              <a:t>Instructor to read the Statement. Would anyone want to venture a guess what the second paragraph says? </a:t>
            </a:r>
          </a:p>
          <a:p>
            <a:endParaRPr lang="en-US" baseline="0" dirty="0"/>
          </a:p>
          <a:p>
            <a:r>
              <a:rPr lang="en-US" b="1" baseline="0" dirty="0"/>
              <a:t>To me, this affirms that we are assessors, not inspectors. We are told to interact with our councils. We are in the business of keeping our camps safe and a fun place for youth. We are in the business of working along with our camps to keep them open while still ensuring  the standards of BSA are met. To the best of our ability, we are duty bound to help them.</a:t>
            </a:r>
          </a:p>
          <a:p>
            <a:endParaRPr lang="en-US" b="1" baseline="0" dirty="0"/>
          </a:p>
          <a:p>
            <a:r>
              <a:rPr lang="en-US" b="1" baseline="0" dirty="0"/>
              <a:t>Hopefully, we can help clear the obstacles they are facing, and we can accredit their camp.  Occasionally, a non-compliant occurs so close to the assessment day that during the camp assessment we cannot help clear it. </a:t>
            </a:r>
            <a:endParaRPr lang="en-US" b="1"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68D5D-ABDE-9095-267C-136FDC03F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8F883-D401-4ECC-6992-2BC5C1FFF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020DE-C6F4-B741-BB44-E5494160152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Bob: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Work through exercise.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Before any fire extinguisher is placed in the kitchen form the extras in the warehouse, it must be determined if it is the appropriate </a:t>
            </a:r>
            <a:r>
              <a:rPr lang="en-US" b="1" dirty="0" err="1"/>
              <a:t>thype</a:t>
            </a:r>
            <a:r>
              <a:rPr lang="en-US" b="1" dirty="0"/>
              <a:t> of fire extinguisher for the kitchen.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55A3997A-C999-E321-71EA-07E0F091B2CF}"/>
              </a:ext>
            </a:extLst>
          </p:cNvPr>
          <p:cNvSpPr>
            <a:spLocks noGrp="1"/>
          </p:cNvSpPr>
          <p:nvPr>
            <p:ph type="sldNum" sz="quarter" idx="5"/>
          </p:nvPr>
        </p:nvSpPr>
        <p:spPr/>
        <p:txBody>
          <a:bodyPr/>
          <a:lstStyle/>
          <a:p>
            <a:fld id="{1832A89E-91C0-41A7-AD14-3CE3E62D8152}" type="slidenum">
              <a:rPr lang="en-US" altLang="en-US" smtClean="0"/>
              <a:pPr/>
              <a:t>50</a:t>
            </a:fld>
            <a:endParaRPr lang="en-US" altLang="en-US"/>
          </a:p>
        </p:txBody>
      </p:sp>
    </p:spTree>
    <p:extLst>
      <p:ext uri="{BB962C8B-B14F-4D97-AF65-F5344CB8AC3E}">
        <p14:creationId xmlns:p14="http://schemas.microsoft.com/office/powerpoint/2010/main" val="2921956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Bob: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Work through the exercise</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51</a:t>
            </a:fld>
            <a:endParaRPr lang="en-US" altLang="en-US"/>
          </a:p>
        </p:txBody>
      </p:sp>
    </p:spTree>
    <p:extLst>
      <p:ext uri="{BB962C8B-B14F-4D97-AF65-F5344CB8AC3E}">
        <p14:creationId xmlns:p14="http://schemas.microsoft.com/office/powerpoint/2010/main" val="33118608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Jeff:</a:t>
            </a:r>
          </a:p>
          <a:p>
            <a:endParaRPr lang="en-US" b="1" dirty="0"/>
          </a:p>
          <a:p>
            <a:r>
              <a:rPr lang="en-US" b="1" dirty="0"/>
              <a:t>Any Questions, use raise your hand function</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52</a:t>
            </a:fld>
            <a:endParaRPr lang="en-US" altLang="en-US"/>
          </a:p>
        </p:txBody>
      </p:sp>
    </p:spTree>
    <p:extLst>
      <p:ext uri="{BB962C8B-B14F-4D97-AF65-F5344CB8AC3E}">
        <p14:creationId xmlns:p14="http://schemas.microsoft.com/office/powerpoint/2010/main" val="436544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ヒラギノ角ゴ Pro W3" pitchFamily="4" charset="-128"/>
              </a:rPr>
              <a:t>Jeff:</a:t>
            </a:r>
          </a:p>
          <a:p>
            <a:endParaRPr lang="en-US" altLang="en-US" dirty="0">
              <a:ea typeface="ヒラギノ角ゴ Pro W3" pitchFamily="4" charset="-128"/>
            </a:endParaRPr>
          </a:p>
          <a:p>
            <a:r>
              <a:rPr lang="en-US" altLang="en-US" b="1" dirty="0">
                <a:ea typeface="ヒラギノ角ゴ Pro W3" pitchFamily="4" charset="-128"/>
              </a:rPr>
              <a:t>Here is the contact information for Zone 15 </a:t>
            </a:r>
          </a:p>
          <a:p>
            <a:endParaRPr lang="en-US" altLang="en-US" dirty="0">
              <a:ea typeface="ヒラギノ角ゴ Pro W3" pitchFamily="4" charset="-128"/>
            </a:endParaRPr>
          </a:p>
        </p:txBody>
      </p:sp>
      <p:sp>
        <p:nvSpPr>
          <p:cNvPr id="1495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4" charset="0"/>
                <a:ea typeface="ヒラギノ角ゴ Pro W3" pitchFamily="4" charset="-128"/>
              </a:defRPr>
            </a:lvl1pPr>
            <a:lvl2pPr marL="756052" indent="-290790">
              <a:defRPr>
                <a:solidFill>
                  <a:schemeClr val="tx1"/>
                </a:solidFill>
                <a:latin typeface="Lucida Grande" pitchFamily="4" charset="0"/>
                <a:ea typeface="ヒラギノ角ゴ Pro W3" pitchFamily="4" charset="-128"/>
              </a:defRPr>
            </a:lvl2pPr>
            <a:lvl3pPr marL="1163157" indent="-232632">
              <a:defRPr>
                <a:solidFill>
                  <a:schemeClr val="tx1"/>
                </a:solidFill>
                <a:latin typeface="Lucida Grande" pitchFamily="4" charset="0"/>
                <a:ea typeface="ヒラギノ角ゴ Pro W3" pitchFamily="4" charset="-128"/>
              </a:defRPr>
            </a:lvl3pPr>
            <a:lvl4pPr marL="1628420" indent="-232632">
              <a:defRPr>
                <a:solidFill>
                  <a:schemeClr val="tx1"/>
                </a:solidFill>
                <a:latin typeface="Lucida Grande" pitchFamily="4" charset="0"/>
                <a:ea typeface="ヒラギノ角ゴ Pro W3" pitchFamily="4" charset="-128"/>
              </a:defRPr>
            </a:lvl4pPr>
            <a:lvl5pPr marL="2093683" indent="-232632">
              <a:defRPr>
                <a:solidFill>
                  <a:schemeClr val="tx1"/>
                </a:solidFill>
                <a:latin typeface="Lucida Grande" pitchFamily="4" charset="0"/>
                <a:ea typeface="ヒラギノ角ゴ Pro W3" pitchFamily="4" charset="-128"/>
              </a:defRPr>
            </a:lvl5pPr>
            <a:lvl6pPr marL="2558947"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6pPr>
            <a:lvl7pPr marL="3024209"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7pPr>
            <a:lvl8pPr marL="3489472"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8pPr>
            <a:lvl9pPr marL="3954735"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9pPr>
          </a:lstStyle>
          <a:p>
            <a:fld id="{1556193C-68DB-4B9A-BD0A-4854232BD207}" type="datetime1">
              <a:rPr lang="en-US" altLang="en-US" smtClean="0">
                <a:latin typeface="Calibri" panose="020F0502020204030204" pitchFamily="34" charset="0"/>
              </a:rPr>
              <a:pPr/>
              <a:t>4/5/2025</a:t>
            </a:fld>
            <a:endParaRPr lang="en-US" altLang="en-US">
              <a:latin typeface="Calibri" panose="020F0502020204030204" pitchFamily="34" charset="0"/>
            </a:endParaRPr>
          </a:p>
        </p:txBody>
      </p:sp>
      <p:sp>
        <p:nvSpPr>
          <p:cNvPr id="1495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4" charset="0"/>
                <a:ea typeface="ヒラギノ角ゴ Pro W3" pitchFamily="4" charset="-128"/>
              </a:defRPr>
            </a:lvl1pPr>
            <a:lvl2pPr marL="756052" indent="-290790">
              <a:defRPr>
                <a:solidFill>
                  <a:schemeClr val="tx1"/>
                </a:solidFill>
                <a:latin typeface="Lucida Grande" pitchFamily="4" charset="0"/>
                <a:ea typeface="ヒラギノ角ゴ Pro W3" pitchFamily="4" charset="-128"/>
              </a:defRPr>
            </a:lvl2pPr>
            <a:lvl3pPr marL="1163157" indent="-232632">
              <a:defRPr>
                <a:solidFill>
                  <a:schemeClr val="tx1"/>
                </a:solidFill>
                <a:latin typeface="Lucida Grande" pitchFamily="4" charset="0"/>
                <a:ea typeface="ヒラギノ角ゴ Pro W3" pitchFamily="4" charset="-128"/>
              </a:defRPr>
            </a:lvl3pPr>
            <a:lvl4pPr marL="1628420" indent="-232632">
              <a:defRPr>
                <a:solidFill>
                  <a:schemeClr val="tx1"/>
                </a:solidFill>
                <a:latin typeface="Lucida Grande" pitchFamily="4" charset="0"/>
                <a:ea typeface="ヒラギノ角ゴ Pro W3" pitchFamily="4" charset="-128"/>
              </a:defRPr>
            </a:lvl4pPr>
            <a:lvl5pPr marL="2093683" indent="-232632">
              <a:defRPr>
                <a:solidFill>
                  <a:schemeClr val="tx1"/>
                </a:solidFill>
                <a:latin typeface="Lucida Grande" pitchFamily="4" charset="0"/>
                <a:ea typeface="ヒラギノ角ゴ Pro W3" pitchFamily="4" charset="-128"/>
              </a:defRPr>
            </a:lvl5pPr>
            <a:lvl6pPr marL="2558947"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6pPr>
            <a:lvl7pPr marL="3024209"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7pPr>
            <a:lvl8pPr marL="3489472"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8pPr>
            <a:lvl9pPr marL="3954735"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9pPr>
          </a:lstStyle>
          <a:p>
            <a:endParaRPr lang="en-US" altLang="en-US">
              <a:latin typeface="Calibri" panose="020F0502020204030204" pitchFamily="34" charset="0"/>
            </a:endParaRPr>
          </a:p>
        </p:txBody>
      </p:sp>
      <p:sp>
        <p:nvSpPr>
          <p:cNvPr id="1495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4" charset="0"/>
                <a:ea typeface="ヒラギノ角ゴ Pro W3" pitchFamily="4" charset="-128"/>
              </a:defRPr>
            </a:lvl1pPr>
            <a:lvl2pPr marL="756052" indent="-290790">
              <a:defRPr>
                <a:solidFill>
                  <a:schemeClr val="tx1"/>
                </a:solidFill>
                <a:latin typeface="Lucida Grande" pitchFamily="4" charset="0"/>
                <a:ea typeface="ヒラギノ角ゴ Pro W3" pitchFamily="4" charset="-128"/>
              </a:defRPr>
            </a:lvl2pPr>
            <a:lvl3pPr marL="1163157" indent="-232632">
              <a:defRPr>
                <a:solidFill>
                  <a:schemeClr val="tx1"/>
                </a:solidFill>
                <a:latin typeface="Lucida Grande" pitchFamily="4" charset="0"/>
                <a:ea typeface="ヒラギノ角ゴ Pro W3" pitchFamily="4" charset="-128"/>
              </a:defRPr>
            </a:lvl3pPr>
            <a:lvl4pPr marL="1628420" indent="-232632">
              <a:defRPr>
                <a:solidFill>
                  <a:schemeClr val="tx1"/>
                </a:solidFill>
                <a:latin typeface="Lucida Grande" pitchFamily="4" charset="0"/>
                <a:ea typeface="ヒラギノ角ゴ Pro W3" pitchFamily="4" charset="-128"/>
              </a:defRPr>
            </a:lvl4pPr>
            <a:lvl5pPr marL="2093683" indent="-232632">
              <a:defRPr>
                <a:solidFill>
                  <a:schemeClr val="tx1"/>
                </a:solidFill>
                <a:latin typeface="Lucida Grande" pitchFamily="4" charset="0"/>
                <a:ea typeface="ヒラギノ角ゴ Pro W3" pitchFamily="4" charset="-128"/>
              </a:defRPr>
            </a:lvl5pPr>
            <a:lvl6pPr marL="2558947"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6pPr>
            <a:lvl7pPr marL="3024209"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7pPr>
            <a:lvl8pPr marL="3489472"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8pPr>
            <a:lvl9pPr marL="3954735" indent="-232632" defTabSz="465263" eaLnBrk="0" fontAlgn="base" hangingPunct="0">
              <a:spcBef>
                <a:spcPct val="0"/>
              </a:spcBef>
              <a:spcAft>
                <a:spcPct val="0"/>
              </a:spcAft>
              <a:defRPr>
                <a:solidFill>
                  <a:schemeClr val="tx1"/>
                </a:solidFill>
                <a:latin typeface="Lucida Grande" pitchFamily="4" charset="0"/>
                <a:ea typeface="ヒラギノ角ゴ Pro W3" pitchFamily="4" charset="-128"/>
              </a:defRPr>
            </a:lvl9pPr>
          </a:lstStyle>
          <a:p>
            <a:fld id="{9BCBB901-D99B-461E-BB67-E6ADC1685878}" type="slidenum">
              <a:rPr lang="en-US" altLang="en-US">
                <a:latin typeface="Calibri" panose="020F0502020204030204" pitchFamily="34" charset="0"/>
              </a:rPr>
              <a:pPr/>
              <a:t>53</a:t>
            </a:fld>
            <a:endParaRPr lang="en-US" altLang="en-US">
              <a:latin typeface="Calibri" panose="020F0502020204030204" pitchFamily="34" charset="0"/>
            </a:endParaRPr>
          </a:p>
        </p:txBody>
      </p:sp>
    </p:spTree>
    <p:extLst>
      <p:ext uri="{BB962C8B-B14F-4D97-AF65-F5344CB8AC3E}">
        <p14:creationId xmlns:p14="http://schemas.microsoft.com/office/powerpoint/2010/main" val="352042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526">
              <a:defRPr/>
            </a:pPr>
            <a:endParaRPr lang="en-US" dirty="0">
              <a:ea typeface="ヒラギノ角ゴ Pro W3" charset="-128"/>
              <a:cs typeface="ヒラギノ角ゴ Pro W3" charset="-128"/>
            </a:endParaRPr>
          </a:p>
          <a:p>
            <a:r>
              <a:rPr lang="en-US" b="1" dirty="0"/>
              <a:t>Jeff:</a:t>
            </a:r>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54</a:t>
            </a:fld>
            <a:endParaRPr lang="en-US" altLang="en-US"/>
          </a:p>
        </p:txBody>
      </p:sp>
    </p:spTree>
    <p:extLst>
      <p:ext uri="{BB962C8B-B14F-4D97-AF65-F5344CB8AC3E}">
        <p14:creationId xmlns:p14="http://schemas.microsoft.com/office/powerpoint/2010/main" val="2007441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Jeff:</a:t>
            </a:r>
          </a:p>
          <a:p>
            <a:endParaRPr lang="en-US" dirty="0"/>
          </a:p>
          <a:p>
            <a:r>
              <a:rPr lang="en-US" b="1" dirty="0"/>
              <a:t>Thanks for coming today:</a:t>
            </a:r>
            <a:r>
              <a:rPr lang="en-US" b="1" baseline="0" dirty="0"/>
              <a:t> I hope each of you got what you were coming for. If not, feel free to ask any one of the team questions.</a:t>
            </a:r>
          </a:p>
          <a:p>
            <a:endParaRPr lang="en-US" b="1" baseline="0" dirty="0"/>
          </a:p>
          <a:p>
            <a:r>
              <a:rPr lang="en-US" b="1" baseline="0" dirty="0"/>
              <a:t>End Slide Show</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55</a:t>
            </a:fld>
            <a:endParaRPr lang="en-US" altLang="en-US"/>
          </a:p>
        </p:txBody>
      </p:sp>
    </p:spTree>
    <p:extLst>
      <p:ext uri="{BB962C8B-B14F-4D97-AF65-F5344CB8AC3E}">
        <p14:creationId xmlns:p14="http://schemas.microsoft.com/office/powerpoint/2010/main" val="838152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b="1" dirty="0"/>
              <a:t>We are going to use the Chat function a lot today. First, at anytime you can pose a question to us. Blank will be monitoring the chat input. He will ensure all questions get answered. The answer could come from our presentation today. If so, you will see the rely “answered in presentation” If it is not answered in the presentation, Periodically, the presenter will request if there are questions needing answers, The person monitoring will pose the question to the presenter for an answer,</a:t>
            </a:r>
          </a:p>
          <a:p>
            <a:endParaRPr lang="en-US" dirty="0"/>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56</a:t>
            </a:fld>
            <a:endParaRPr lang="en-US" altLang="en-US"/>
          </a:p>
        </p:txBody>
      </p:sp>
    </p:spTree>
    <p:extLst>
      <p:ext uri="{BB962C8B-B14F-4D97-AF65-F5344CB8AC3E}">
        <p14:creationId xmlns:p14="http://schemas.microsoft.com/office/powerpoint/2010/main" val="333482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1565">
              <a:defRPr/>
            </a:pPr>
            <a:r>
              <a:rPr lang="en-US" sz="1800" b="1" dirty="0"/>
              <a:t>Jeff</a:t>
            </a:r>
            <a:r>
              <a:rPr lang="en-US" sz="1800" dirty="0"/>
              <a:t>:</a:t>
            </a:r>
          </a:p>
          <a:p>
            <a:pPr defTabSz="911565">
              <a:defRPr/>
            </a:pPr>
            <a:r>
              <a:rPr lang="en-US" sz="1800" b="1" dirty="0"/>
              <a:t>This is the latest NCAP Implementation Guide.  National has published a new Council Implementation Guide and they working on revising the Area Guide to fit a Zone.</a:t>
            </a:r>
          </a:p>
          <a:p>
            <a:pPr defTabSz="911565">
              <a:defRPr/>
            </a:pPr>
            <a:endParaRPr lang="en-US" sz="1800" b="1" dirty="0"/>
          </a:p>
          <a:p>
            <a:pPr defTabSz="911565">
              <a:defRPr/>
            </a:pPr>
            <a:r>
              <a:rPr lang="en-US" sz="1800" b="1" dirty="0"/>
              <a:t>It is the primary source of information on implementing the NCAP program throughout Zone 15. If you have not, you should become familiar with its contents. You should perform assessments which mirror these documents.</a:t>
            </a:r>
          </a:p>
          <a:p>
            <a:pPr defTabSz="911565">
              <a:defRPr/>
            </a:pPr>
            <a:endParaRPr lang="en-US" sz="1800" b="1" dirty="0"/>
          </a:p>
          <a:p>
            <a:pPr defTabSz="911565">
              <a:defRPr/>
            </a:pPr>
            <a:r>
              <a:rPr lang="en-US" sz="1800" b="1" dirty="0"/>
              <a:t>Please familiarize yourself with updated Council Implementation Guide.</a:t>
            </a:r>
          </a:p>
          <a:p>
            <a:pPr defTabSz="911565">
              <a:defRPr/>
            </a:pPr>
            <a:endParaRPr lang="en-US" sz="1800" b="1" dirty="0">
              <a:solidFill>
                <a:srgbClr val="FF0000"/>
              </a:solidFill>
            </a:endParaRPr>
          </a:p>
          <a:p>
            <a:pPr defTabSz="911565">
              <a:defRPr/>
            </a:pPr>
            <a:r>
              <a:rPr lang="en-US" sz="1800" b="1" dirty="0">
                <a:solidFill>
                  <a:srgbClr val="FF0000"/>
                </a:solidFill>
              </a:rPr>
              <a:t>Both Documents are posted on the NCAP web site.</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6</a:t>
            </a:fld>
            <a:endParaRPr lang="en-US" altLang="en-US"/>
          </a:p>
        </p:txBody>
      </p:sp>
    </p:spTree>
    <p:extLst>
      <p:ext uri="{BB962C8B-B14F-4D97-AF65-F5344CB8AC3E}">
        <p14:creationId xmlns:p14="http://schemas.microsoft.com/office/powerpoint/2010/main" val="390731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Jeff: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By now, all of us should be familiar with the new National structure of scouting  As a result of the declaration of bankruptcy, the BSA is required to determine a smaller, more financially sustainable management structure. The BSA removed one level of management doing away with the old region/area structure. They chose to become 16 Territories with smaller volunteer/professional staffs. The territory staffs work directly in support of our local councils. The territories were known as Nation Service Territories, or NST. This has been changed to Council Service Territories, or CST. The number of Territories has change to 14. Zone 3 was eliminated and split between other territories. Zone 11 to the adjoining Territory.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NCAP is made up of 14 Zones that  mirrors each territory and administers the NCAP requirements in that Territory. Look at CST 2. How would you go about </a:t>
            </a:r>
            <a:r>
              <a:rPr lang="en-US" b="1" dirty="0" err="1"/>
              <a:t>adminstering</a:t>
            </a:r>
            <a:r>
              <a:rPr lang="en-US" b="1" dirty="0"/>
              <a:t> that CST, or Zone 2. We perform all long-term camp assessments in the Territory. We will convey to you in this seminar how Zone 15 will perform the required LT camp assessments.  Look at Territory 11.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NCAP is not included in the territory structure. NCAP is a separate and distinct organization. At the top, you see we are under the National NCAP Committee. We are NCAP Zone 15 and provide service to CST 15. There are 14 Lead Zone Coordinators in BSA. We are in the infancy  of this new national structure and I am sure there will be more changes.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As you are probably aware, there are Short Term Camp Administrators (STCA who do council self assessments on any camp under three nights long. National keeps saying there will be a review of the council's self assessments and hint we maybe involved, but no decision on that as of today.</a:t>
            </a:r>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7</a:t>
            </a:fld>
            <a:endParaRPr lang="en-US" altLang="en-US"/>
          </a:p>
        </p:txBody>
      </p:sp>
    </p:spTree>
    <p:extLst>
      <p:ext uri="{BB962C8B-B14F-4D97-AF65-F5344CB8AC3E}">
        <p14:creationId xmlns:p14="http://schemas.microsoft.com/office/powerpoint/2010/main" val="142978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Jeff: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Here is the Territory 15 map. It is made up of 18 local councils stretching for Virginia to Georgia. Just recently, Indian Waters and Pee Dee councils merged. These 18 councils have 17 camp properties used for Cub Scouts. Scouts BSA and Venturing Scouts long term camping.  Colonial Virginia Council and Palmetto Council do not have a camp property. Mecklenburg County Council has  two camp Properties used for Long Term Camps. We perform approx. 25 LT camp assessments each year.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8</a:t>
            </a:fld>
            <a:endParaRPr lang="en-US" altLang="en-US"/>
          </a:p>
        </p:txBody>
      </p:sp>
    </p:spTree>
    <p:extLst>
      <p:ext uri="{BB962C8B-B14F-4D97-AF65-F5344CB8AC3E}">
        <p14:creationId xmlns:p14="http://schemas.microsoft.com/office/powerpoint/2010/main" val="322116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Jeff: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NCAP is not included in the territory structure. NCAP is a separate and distinct organization. At the top, you see we are under the National NCAP Committee. We are NCAP Zone 15 and provide service to CST 15. There are 14 Lead Zone Coordinators in BSA. We are in the infancy  of this new national structure, and I am sure there will be more changes.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As you can see, there are three parts to the NCAP process. The Council is shown on the middle line. On the left is NCAP Assessment process. On the right is the NCAP authorization process.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Note To Presenter: Read down each line and say a word or two.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Who is the key person in this diagram?  Can anyone tell me? Council NCAP Chair. And the important person in the assessment process is the Team Lead.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The important person in the authorization process is the Authorization Reviewer. Many times, the Councils choose another person to head up their requirement to obtain authorization to conduct a camping program under the auspices of Scouting America.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The Authorization Process occurs every 5 years for a council. It requires the council to assembly for the last 5 years information on their finance, profitability, attendance, improvement in their camp facilities, etc.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Are we involved in the authorization process. Yes. Under Standard AO-810 we are required to keep the authorizes informed about the conditions of each camp, normally captured in the council’s camp improvement plans. The authorizers can inset specific requirement the councils must perform during the authorization period. These specific requirements are graded as an NCAP Standard.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More about this later today.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832A89E-91C0-41A7-AD14-3CE3E62D8152}" type="slidenum">
              <a:rPr lang="en-US" altLang="en-US" smtClean="0"/>
              <a:pPr/>
              <a:t>9</a:t>
            </a:fld>
            <a:endParaRPr lang="en-US" altLang="en-US"/>
          </a:p>
        </p:txBody>
      </p:sp>
    </p:spTree>
    <p:extLst>
      <p:ext uri="{BB962C8B-B14F-4D97-AF65-F5344CB8AC3E}">
        <p14:creationId xmlns:p14="http://schemas.microsoft.com/office/powerpoint/2010/main" val="158483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7927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989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14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487679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533401"/>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11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856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79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5605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23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13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36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399"/>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837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Rectangle 7"/>
          <p:cNvSpPr/>
          <p:nvPr userDrawn="1"/>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8" name="Picture 12" descr="AnnivGrStandard_Rev.gi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3825" y="38100"/>
            <a:ext cx="2390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9" descr="FolioREVISED.jpg"/>
          <p:cNvPicPr>
            <a:picLocks noChangeAspect="1"/>
          </p:cNvPicPr>
          <p:nvPr userDrawn="1"/>
        </p:nvPicPr>
        <p:blipFill>
          <a:blip r:embed="rId15" cstate="print">
            <a:extLst>
              <a:ext uri="{28A0092B-C50C-407E-A947-70E740481C1C}">
                <a14:useLocalDpi xmlns:a14="http://schemas.microsoft.com/office/drawing/2010/main" val="0"/>
              </a:ext>
            </a:extLst>
          </a:blip>
          <a:srcRect l="86076" b="39384"/>
          <a:stretch>
            <a:fillRect/>
          </a:stretch>
        </p:blipFill>
        <p:spPr bwMode="auto">
          <a:xfrm>
            <a:off x="5638800" y="5073650"/>
            <a:ext cx="3505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32" name="Picture 10"/>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267575" y="6405563"/>
            <a:ext cx="171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Geneva" charset="0"/>
          <a:cs typeface="Geneva" charset="0"/>
        </a:defRPr>
      </a:lvl1pPr>
      <a:lvl2pPr algn="ctr" rtl="0" eaLnBrk="0" fontAlgn="base" hangingPunct="0">
        <a:spcBef>
          <a:spcPct val="0"/>
        </a:spcBef>
        <a:spcAft>
          <a:spcPct val="0"/>
        </a:spcAft>
        <a:defRPr sz="4400">
          <a:solidFill>
            <a:schemeClr val="tx1"/>
          </a:solidFill>
          <a:latin typeface="Calibri" pitchFamily="34" charset="0"/>
          <a:ea typeface="Geneva" charset="0"/>
          <a:cs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cs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cs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Geneva"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Geneva"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Geneva"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Gene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jim9miles@aol.com"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hyperlink" Target="mailto:timkovitch@gmail.com" TargetMode="External"/><Relationship Id="rId5" Type="http://schemas.openxmlformats.org/officeDocument/2006/relationships/hyperlink" Target="mailto:ormseth@comporium.net" TargetMode="External"/><Relationship Id="rId4" Type="http://schemas.openxmlformats.org/officeDocument/2006/relationships/hyperlink" Target="about:blank"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scouting.org/ncap"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hyperlink" Target="https://www.ncapzone15.org/"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scouting.org/NCA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407"/>
            <a:ext cx="8229600" cy="914400"/>
          </a:xfrm>
        </p:spPr>
        <p:txBody>
          <a:bodyPr/>
          <a:lstStyle/>
          <a:p>
            <a:r>
              <a:rPr lang="en-US" dirty="0"/>
              <a:t>Questions</a:t>
            </a:r>
          </a:p>
        </p:txBody>
      </p:sp>
      <p:sp>
        <p:nvSpPr>
          <p:cNvPr id="3" name="Content Placeholder 2"/>
          <p:cNvSpPr>
            <a:spLocks noGrp="1"/>
          </p:cNvSpPr>
          <p:nvPr>
            <p:ph idx="1"/>
          </p:nvPr>
        </p:nvSpPr>
        <p:spPr>
          <a:xfrm>
            <a:off x="457200" y="1332807"/>
            <a:ext cx="8229600" cy="4991793"/>
          </a:xfrm>
        </p:spPr>
        <p:txBody>
          <a:bodyPr/>
          <a:lstStyle/>
          <a:p>
            <a:r>
              <a:rPr lang="en-US" dirty="0"/>
              <a:t>If you have questions about any part of NCAP, we ask you use the chat function to pose it. </a:t>
            </a:r>
          </a:p>
          <a:p>
            <a:r>
              <a:rPr lang="en-US" dirty="0"/>
              <a:t>We</a:t>
            </a:r>
            <a:r>
              <a:rPr lang="en-US" dirty="0">
                <a:solidFill>
                  <a:srgbClr val="FF0000"/>
                </a:solidFill>
              </a:rPr>
              <a:t> </a:t>
            </a:r>
            <a:r>
              <a:rPr lang="en-US" dirty="0"/>
              <a:t>will monitor the chat function and ensure we answer all the questions.</a:t>
            </a:r>
          </a:p>
          <a:p>
            <a:r>
              <a:rPr lang="en-US" dirty="0"/>
              <a:t>If you get a reply “answered during presentation”, it will be covered in our presentation.</a:t>
            </a:r>
          </a:p>
          <a:p>
            <a:r>
              <a:rPr lang="en-US" dirty="0"/>
              <a:t>If not, we will bring the. </a:t>
            </a:r>
          </a:p>
          <a:p>
            <a:pPr marL="0" indent="0">
              <a:buNone/>
            </a:pPr>
            <a:r>
              <a:rPr lang="en-US" dirty="0"/>
              <a:t>    question up for an answer.</a:t>
            </a:r>
          </a:p>
        </p:txBody>
      </p:sp>
    </p:spTree>
    <p:extLst>
      <p:ext uri="{BB962C8B-B14F-4D97-AF65-F5344CB8AC3E}">
        <p14:creationId xmlns:p14="http://schemas.microsoft.com/office/powerpoint/2010/main" val="75612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5BF8-19F3-13F0-D158-286782C9E8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CFEF4-40B3-5A9C-71F2-7131B904BF3B}"/>
              </a:ext>
            </a:extLst>
          </p:cNvPr>
          <p:cNvSpPr>
            <a:spLocks noGrp="1"/>
          </p:cNvSpPr>
          <p:nvPr>
            <p:ph type="title"/>
          </p:nvPr>
        </p:nvSpPr>
        <p:spPr/>
        <p:txBody>
          <a:bodyPr/>
          <a:lstStyle/>
          <a:p>
            <a:r>
              <a:rPr lang="en-US" dirty="0"/>
              <a:t>The State of Camping In BSA</a:t>
            </a:r>
          </a:p>
        </p:txBody>
      </p:sp>
      <p:sp>
        <p:nvSpPr>
          <p:cNvPr id="5" name="Content Placeholder 4">
            <a:extLst>
              <a:ext uri="{FF2B5EF4-FFF2-40B4-BE49-F238E27FC236}">
                <a16:creationId xmlns:a16="http://schemas.microsoft.com/office/drawing/2014/main" id="{2EE54E90-358F-AB17-F352-6A0358BB1837}"/>
              </a:ext>
            </a:extLst>
          </p:cNvPr>
          <p:cNvSpPr>
            <a:spLocks noGrp="1"/>
          </p:cNvSpPr>
          <p:nvPr>
            <p:ph idx="1"/>
          </p:nvPr>
        </p:nvSpPr>
        <p:spPr>
          <a:xfrm>
            <a:off x="457200" y="1828801"/>
            <a:ext cx="8229600" cy="4495799"/>
          </a:xfrm>
        </p:spPr>
        <p:txBody>
          <a:bodyPr/>
          <a:lstStyle/>
          <a:p>
            <a:r>
              <a:rPr lang="en-US" dirty="0"/>
              <a:t>Attendance – Down significantly</a:t>
            </a:r>
          </a:p>
          <a:p>
            <a:endParaRPr lang="en-US" dirty="0"/>
          </a:p>
          <a:p>
            <a:r>
              <a:rPr lang="en-US" dirty="0"/>
              <a:t>Cost -  Up Sharply</a:t>
            </a:r>
          </a:p>
          <a:p>
            <a:endParaRPr lang="en-US" dirty="0"/>
          </a:p>
          <a:p>
            <a:r>
              <a:rPr lang="en-US" dirty="0"/>
              <a:t>Profitability – in question</a:t>
            </a:r>
          </a:p>
          <a:p>
            <a:pPr marL="0" indent="0">
              <a:buNone/>
            </a:pPr>
            <a:endParaRPr lang="en-US" dirty="0"/>
          </a:p>
          <a:p>
            <a:r>
              <a:rPr lang="en-US" dirty="0"/>
              <a:t>Can We Help?</a:t>
            </a:r>
          </a:p>
        </p:txBody>
      </p:sp>
    </p:spTree>
    <p:extLst>
      <p:ext uri="{BB962C8B-B14F-4D97-AF65-F5344CB8AC3E}">
        <p14:creationId xmlns:p14="http://schemas.microsoft.com/office/powerpoint/2010/main" val="206137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FC88-8077-4B20-BC79-32CF6C79357B}"/>
              </a:ext>
            </a:extLst>
          </p:cNvPr>
          <p:cNvSpPr>
            <a:spLocks noGrp="1"/>
          </p:cNvSpPr>
          <p:nvPr>
            <p:ph type="title"/>
          </p:nvPr>
        </p:nvSpPr>
        <p:spPr/>
        <p:txBody>
          <a:bodyPr/>
          <a:lstStyle/>
          <a:p>
            <a:r>
              <a:rPr lang="en-US" dirty="0"/>
              <a:t>Safety First</a:t>
            </a:r>
          </a:p>
        </p:txBody>
      </p:sp>
      <p:pic>
        <p:nvPicPr>
          <p:cNvPr id="5" name="Content Placeholder 4">
            <a:extLst>
              <a:ext uri="{FF2B5EF4-FFF2-40B4-BE49-F238E27FC236}">
                <a16:creationId xmlns:a16="http://schemas.microsoft.com/office/drawing/2014/main" id="{D7126558-F760-437C-AB8D-AC65641A0B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6929" y="1600200"/>
            <a:ext cx="3370142" cy="4038600"/>
          </a:xfrm>
        </p:spPr>
      </p:pic>
    </p:spTree>
    <p:extLst>
      <p:ext uri="{BB962C8B-B14F-4D97-AF65-F5344CB8AC3E}">
        <p14:creationId xmlns:p14="http://schemas.microsoft.com/office/powerpoint/2010/main" val="161500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1600200"/>
            <a:ext cx="8229600" cy="2438400"/>
          </a:xfrm>
        </p:spPr>
        <p:txBody>
          <a:bodyPr/>
          <a:lstStyle/>
          <a:p>
            <a:pPr>
              <a:buFont typeface="Arial" charset="0"/>
              <a:buNone/>
              <a:defRPr/>
            </a:pPr>
            <a:r>
              <a:rPr lang="en-US" dirty="0">
                <a:solidFill>
                  <a:schemeClr val="tx1"/>
                </a:solidFill>
                <a:ea typeface="+mn-ea"/>
                <a:cs typeface="+mn-cs"/>
              </a:rPr>
              <a:t>Conducting </a:t>
            </a:r>
            <a:br>
              <a:rPr lang="en-US" dirty="0">
                <a:solidFill>
                  <a:schemeClr val="tx1"/>
                </a:solidFill>
                <a:ea typeface="+mn-ea"/>
                <a:cs typeface="+mn-cs"/>
              </a:rPr>
            </a:br>
            <a:r>
              <a:rPr lang="en-US" dirty="0">
                <a:solidFill>
                  <a:schemeClr val="tx1"/>
                </a:solidFill>
                <a:ea typeface="+mn-ea"/>
                <a:cs typeface="+mn-cs"/>
              </a:rPr>
              <a:t>LT Camp Assessments</a:t>
            </a:r>
            <a:endParaRPr lang="en-US" altLang="en-US" dirty="0"/>
          </a:p>
        </p:txBody>
      </p:sp>
      <p:sp>
        <p:nvSpPr>
          <p:cNvPr id="17411" name="Content Placeholder 2"/>
          <p:cNvSpPr>
            <a:spLocks noGrp="1"/>
          </p:cNvSpPr>
          <p:nvPr>
            <p:ph idx="1"/>
          </p:nvPr>
        </p:nvSpPr>
        <p:spPr>
          <a:xfrm>
            <a:off x="457200" y="8458200"/>
            <a:ext cx="8229600" cy="838200"/>
          </a:xfrm>
        </p:spPr>
        <p:txBody>
          <a:bodyPr/>
          <a:lstStyle/>
          <a:p>
            <a:pPr marL="0" indent="0">
              <a:buNone/>
            </a:pPr>
            <a:endParaRPr lang="en-US" altLang="en-US" dirty="0"/>
          </a:p>
          <a:p>
            <a:pPr marL="0" indent="0">
              <a:buNone/>
            </a:pPr>
            <a:endParaRPr lang="en-US" altLang="en-US" dirty="0"/>
          </a:p>
          <a:p>
            <a:pPr marL="0" indent="0">
              <a:buNone/>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02A2-9203-48B2-BBFB-EB96C9B2AC54}"/>
              </a:ext>
            </a:extLst>
          </p:cNvPr>
          <p:cNvSpPr>
            <a:spLocks noGrp="1"/>
          </p:cNvSpPr>
          <p:nvPr>
            <p:ph type="title"/>
          </p:nvPr>
        </p:nvSpPr>
        <p:spPr>
          <a:xfrm>
            <a:off x="457200" y="457200"/>
            <a:ext cx="8229600" cy="914400"/>
          </a:xfrm>
        </p:spPr>
        <p:txBody>
          <a:bodyPr/>
          <a:lstStyle/>
          <a:p>
            <a:r>
              <a:rPr lang="en-US" dirty="0"/>
              <a:t>Zone 15 Best Practices</a:t>
            </a:r>
          </a:p>
        </p:txBody>
      </p:sp>
      <p:sp>
        <p:nvSpPr>
          <p:cNvPr id="3" name="Content Placeholder 2">
            <a:extLst>
              <a:ext uri="{FF2B5EF4-FFF2-40B4-BE49-F238E27FC236}">
                <a16:creationId xmlns:a16="http://schemas.microsoft.com/office/drawing/2014/main" id="{ADFD7D42-4BD5-4CEC-A527-59C8432FC2A3}"/>
              </a:ext>
            </a:extLst>
          </p:cNvPr>
          <p:cNvSpPr>
            <a:spLocks noGrp="1"/>
          </p:cNvSpPr>
          <p:nvPr>
            <p:ph idx="1"/>
          </p:nvPr>
        </p:nvSpPr>
        <p:spPr>
          <a:xfrm>
            <a:off x="473242" y="1371600"/>
            <a:ext cx="8229600" cy="5943600"/>
          </a:xfrm>
        </p:spPr>
        <p:txBody>
          <a:bodyPr/>
          <a:lstStyle/>
          <a:p>
            <a:pPr marL="0" indent="0">
              <a:buNone/>
            </a:pPr>
            <a:r>
              <a:rPr lang="en-US" dirty="0"/>
              <a:t>In general:</a:t>
            </a:r>
          </a:p>
          <a:p>
            <a:r>
              <a:rPr lang="en-US" dirty="0"/>
              <a:t>Wear a “Class A” uniform.</a:t>
            </a:r>
          </a:p>
          <a:p>
            <a:r>
              <a:rPr lang="en-US" dirty="0"/>
              <a:t>Carry your physical (Part A and B), carry your YPT and  NCAP training certificate with you.</a:t>
            </a:r>
          </a:p>
          <a:p>
            <a:r>
              <a:rPr lang="en-US" dirty="0"/>
              <a:t>Be friendly. Praise camp staff if you see outstanding performance</a:t>
            </a:r>
          </a:p>
          <a:p>
            <a:r>
              <a:rPr lang="en-US" dirty="0"/>
              <a:t>Solicit thoughts from campers by asking open ended questions, “How is your stay at camp turning out for you?”</a:t>
            </a:r>
          </a:p>
        </p:txBody>
      </p:sp>
    </p:spTree>
    <p:extLst>
      <p:ext uri="{BB962C8B-B14F-4D97-AF65-F5344CB8AC3E}">
        <p14:creationId xmlns:p14="http://schemas.microsoft.com/office/powerpoint/2010/main" val="40348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7B21D-D470-809F-D38A-40F7407FF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DD3F4-936F-3688-934F-A31AB38E6F93}"/>
              </a:ext>
            </a:extLst>
          </p:cNvPr>
          <p:cNvSpPr>
            <a:spLocks noGrp="1"/>
          </p:cNvSpPr>
          <p:nvPr>
            <p:ph type="title"/>
          </p:nvPr>
        </p:nvSpPr>
        <p:spPr>
          <a:xfrm>
            <a:off x="457200" y="457200"/>
            <a:ext cx="8229600" cy="914400"/>
          </a:xfrm>
        </p:spPr>
        <p:txBody>
          <a:bodyPr/>
          <a:lstStyle/>
          <a:p>
            <a:r>
              <a:rPr lang="en-US" dirty="0"/>
              <a:t>Zone 15 Best Practices</a:t>
            </a:r>
          </a:p>
        </p:txBody>
      </p:sp>
      <p:sp>
        <p:nvSpPr>
          <p:cNvPr id="3" name="Content Placeholder 2">
            <a:extLst>
              <a:ext uri="{FF2B5EF4-FFF2-40B4-BE49-F238E27FC236}">
                <a16:creationId xmlns:a16="http://schemas.microsoft.com/office/drawing/2014/main" id="{CCDE49ED-C367-CD84-8F9E-595809B0E334}"/>
              </a:ext>
            </a:extLst>
          </p:cNvPr>
          <p:cNvSpPr>
            <a:spLocks noGrp="1"/>
          </p:cNvSpPr>
          <p:nvPr>
            <p:ph idx="1"/>
          </p:nvPr>
        </p:nvSpPr>
        <p:spPr>
          <a:xfrm>
            <a:off x="457200" y="1600200"/>
            <a:ext cx="8229600" cy="4572000"/>
          </a:xfrm>
        </p:spPr>
        <p:txBody>
          <a:bodyPr/>
          <a:lstStyle/>
          <a:p>
            <a:r>
              <a:rPr lang="en-US" dirty="0"/>
              <a:t>We are assessors, Not inspectors. We are in the business of assuring BSA camps comply with NCAP Standards and conduct fun filled and safe camps. </a:t>
            </a:r>
          </a:p>
          <a:p>
            <a:endParaRPr lang="en-US" sz="1000" dirty="0"/>
          </a:p>
          <a:p>
            <a:r>
              <a:rPr lang="en-US" dirty="0"/>
              <a:t>We assist our camps in correcting non-compliant conditions and meeting standards. Hopefully, well before the day of assessment so we can accredit the camp.</a:t>
            </a:r>
          </a:p>
          <a:p>
            <a:endParaRPr lang="en-US" dirty="0"/>
          </a:p>
        </p:txBody>
      </p:sp>
    </p:spTree>
    <p:extLst>
      <p:ext uri="{BB962C8B-B14F-4D97-AF65-F5344CB8AC3E}">
        <p14:creationId xmlns:p14="http://schemas.microsoft.com/office/powerpoint/2010/main" val="75159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4F0D-C1EE-46EA-B7CC-B553F54FED76}"/>
              </a:ext>
            </a:extLst>
          </p:cNvPr>
          <p:cNvSpPr>
            <a:spLocks noGrp="1"/>
          </p:cNvSpPr>
          <p:nvPr>
            <p:ph type="ctrTitle"/>
          </p:nvPr>
        </p:nvSpPr>
        <p:spPr>
          <a:xfrm>
            <a:off x="685800" y="322513"/>
            <a:ext cx="7772400" cy="850900"/>
          </a:xfrm>
        </p:spPr>
        <p:txBody>
          <a:bodyPr/>
          <a:lstStyle/>
          <a:p>
            <a:r>
              <a:rPr lang="en-US" dirty="0"/>
              <a:t>Zone 15 Best Practices</a:t>
            </a:r>
            <a:endParaRPr lang="en-US"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BBECE939-F1A8-47AB-9C47-5353A8495556}"/>
              </a:ext>
            </a:extLst>
          </p:cNvPr>
          <p:cNvSpPr>
            <a:spLocks noGrp="1"/>
          </p:cNvSpPr>
          <p:nvPr>
            <p:ph type="subTitle" idx="1"/>
          </p:nvPr>
        </p:nvSpPr>
        <p:spPr>
          <a:xfrm>
            <a:off x="537410" y="1295400"/>
            <a:ext cx="8069179" cy="5386137"/>
          </a:xfrm>
        </p:spPr>
        <p:txBody>
          <a:bodyPr/>
          <a:lstStyle/>
          <a:p>
            <a:pPr marL="914400" lvl="1" indent="-457200" algn="l">
              <a:spcBef>
                <a:spcPts val="300"/>
              </a:spcBef>
              <a:buFont typeface="Arial" panose="020B0604020202020204" pitchFamily="34" charset="0"/>
              <a:buChar char="•"/>
            </a:pPr>
            <a:r>
              <a:rPr lang="en-US" sz="2600" b="0" i="0" u="none" strike="noStrike" baseline="0" dirty="0">
                <a:solidFill>
                  <a:schemeClr val="tx1"/>
                </a:solidFill>
                <a:latin typeface="+mj-lt"/>
                <a:cs typeface="Arial" panose="020B0604020202020204" pitchFamily="34" charset="0"/>
              </a:rPr>
              <a:t>Team leads work year-round with a council for 3 years and is responsible for all LT assessments.</a:t>
            </a:r>
            <a:endParaRPr lang="en-US" sz="2600" dirty="0">
              <a:solidFill>
                <a:schemeClr val="tx1"/>
              </a:solidFill>
              <a:latin typeface="+mj-lt"/>
              <a:cs typeface="Arial" panose="020B0604020202020204" pitchFamily="34" charset="0"/>
            </a:endParaRPr>
          </a:p>
          <a:p>
            <a:pPr marL="914400" lvl="1" indent="-457200" algn="l">
              <a:spcBef>
                <a:spcPts val="300"/>
              </a:spcBef>
              <a:buFont typeface="Arial" panose="020B0604020202020204" pitchFamily="34" charset="0"/>
              <a:buChar char="•"/>
            </a:pPr>
            <a:r>
              <a:rPr lang="en-US" sz="2600" dirty="0">
                <a:solidFill>
                  <a:schemeClr val="tx1"/>
                </a:solidFill>
                <a:latin typeface="+mj-lt"/>
                <a:cs typeface="Arial" panose="020B0604020202020204" pitchFamily="34" charset="0"/>
              </a:rPr>
              <a:t>Page 16, Area Implementation Guide</a:t>
            </a:r>
          </a:p>
          <a:p>
            <a:pPr lvl="1" algn="l">
              <a:spcBef>
                <a:spcPts val="300"/>
              </a:spcBef>
            </a:pPr>
            <a:r>
              <a:rPr lang="en-US" sz="2600" dirty="0">
                <a:solidFill>
                  <a:schemeClr val="tx1"/>
                </a:solidFill>
                <a:latin typeface="+mj-lt"/>
                <a:cs typeface="Arial" panose="020B0604020202020204" pitchFamily="34" charset="0"/>
              </a:rPr>
              <a:t>	“Develop a rotation schedule, so that Team Leader..</a:t>
            </a:r>
          </a:p>
          <a:p>
            <a:pPr marL="628650" lvl="1" indent="-171450" algn="l">
              <a:spcBef>
                <a:spcPts val="300"/>
              </a:spcBef>
              <a:buFont typeface="Arial" panose="020B0604020202020204" pitchFamily="34" charset="0"/>
              <a:buChar char="•"/>
            </a:pPr>
            <a:endParaRPr lang="en-US" sz="800" dirty="0">
              <a:solidFill>
                <a:schemeClr val="tx1"/>
              </a:solidFill>
              <a:latin typeface="+mj-lt"/>
              <a:cs typeface="Arial" panose="020B0604020202020204" pitchFamily="34" charset="0"/>
            </a:endParaRPr>
          </a:p>
          <a:p>
            <a:pPr marL="914400" lvl="1" indent="-457200" algn="l">
              <a:spcBef>
                <a:spcPts val="300"/>
              </a:spcBef>
              <a:buFont typeface="Arial" panose="020B0604020202020204" pitchFamily="34" charset="0"/>
              <a:buChar char="•"/>
            </a:pPr>
            <a:r>
              <a:rPr lang="en-US" sz="2600" dirty="0">
                <a:solidFill>
                  <a:schemeClr val="tx1"/>
                </a:solidFill>
                <a:latin typeface="+mj-lt"/>
              </a:rPr>
              <a:t>SE’s request we do this.</a:t>
            </a:r>
          </a:p>
          <a:p>
            <a:pPr marL="914400" lvl="1" indent="-457200" algn="l">
              <a:spcBef>
                <a:spcPts val="300"/>
              </a:spcBef>
              <a:buFont typeface="Arial" panose="020B0604020202020204" pitchFamily="34" charset="0"/>
              <a:buChar char="•"/>
            </a:pPr>
            <a:endParaRPr lang="en-US" sz="800" dirty="0">
              <a:solidFill>
                <a:schemeClr val="tx1"/>
              </a:solidFill>
              <a:latin typeface="+mj-lt"/>
            </a:endParaRPr>
          </a:p>
          <a:p>
            <a:pPr marL="914400" lvl="1" indent="-457200" algn="l">
              <a:spcBef>
                <a:spcPts val="300"/>
              </a:spcBef>
              <a:buFont typeface="Arial" panose="020B0604020202020204" pitchFamily="34" charset="0"/>
              <a:buChar char="•"/>
            </a:pPr>
            <a:r>
              <a:rPr lang="en-US" sz="2600" dirty="0">
                <a:solidFill>
                  <a:schemeClr val="tx1"/>
                </a:solidFill>
                <a:latin typeface="+mj-lt"/>
              </a:rPr>
              <a:t>It helps build relationships with council volunteers and staff</a:t>
            </a:r>
          </a:p>
          <a:p>
            <a:pPr marL="914400" lvl="1" indent="-457200" algn="l">
              <a:spcBef>
                <a:spcPts val="300"/>
              </a:spcBef>
              <a:buFont typeface="Arial" panose="020B0604020202020204" pitchFamily="34" charset="0"/>
              <a:buChar char="•"/>
            </a:pPr>
            <a:endParaRPr lang="en-US" sz="800" dirty="0">
              <a:solidFill>
                <a:schemeClr val="tx1"/>
              </a:solidFill>
              <a:latin typeface="+mj-lt"/>
            </a:endParaRPr>
          </a:p>
          <a:p>
            <a:pPr marL="914400" lvl="1" indent="-457200" algn="l">
              <a:spcBef>
                <a:spcPts val="300"/>
              </a:spcBef>
              <a:buFont typeface="Arial" panose="020B0604020202020204" pitchFamily="34" charset="0"/>
              <a:buChar char="•"/>
            </a:pPr>
            <a:r>
              <a:rPr lang="en-US" sz="2600" dirty="0">
                <a:solidFill>
                  <a:schemeClr val="tx1"/>
                </a:solidFill>
                <a:latin typeface="+mj-lt"/>
              </a:rPr>
              <a:t>2</a:t>
            </a:r>
            <a:r>
              <a:rPr lang="en-US" sz="2600" baseline="30000" dirty="0">
                <a:solidFill>
                  <a:schemeClr val="tx1"/>
                </a:solidFill>
                <a:latin typeface="+mj-lt"/>
              </a:rPr>
              <a:t>nd</a:t>
            </a:r>
            <a:r>
              <a:rPr lang="en-US" sz="2600" dirty="0">
                <a:solidFill>
                  <a:schemeClr val="tx1"/>
                </a:solidFill>
                <a:latin typeface="+mj-lt"/>
              </a:rPr>
              <a:t> &amp; 3</a:t>
            </a:r>
            <a:r>
              <a:rPr lang="en-US" sz="2600" baseline="30000" dirty="0">
                <a:solidFill>
                  <a:schemeClr val="tx1"/>
                </a:solidFill>
                <a:latin typeface="+mj-lt"/>
              </a:rPr>
              <a:t>rd</a:t>
            </a:r>
            <a:r>
              <a:rPr lang="en-US" sz="2600" dirty="0">
                <a:solidFill>
                  <a:schemeClr val="tx1"/>
                </a:solidFill>
                <a:latin typeface="+mj-lt"/>
              </a:rPr>
              <a:t> year assessments are easier to perform.</a:t>
            </a:r>
          </a:p>
          <a:p>
            <a:pPr marL="457200" indent="-457200" algn="l">
              <a:spcBef>
                <a:spcPts val="300"/>
              </a:spcBef>
              <a:buFont typeface="Arial" panose="020B0604020202020204" pitchFamily="34" charset="0"/>
              <a:buChar char="•"/>
            </a:pPr>
            <a:endParaRPr lang="en-US" sz="800" dirty="0">
              <a:solidFill>
                <a:schemeClr val="tx1"/>
              </a:solidFill>
              <a:latin typeface="+mj-lt"/>
            </a:endParaRPr>
          </a:p>
          <a:p>
            <a:pPr marL="914400" lvl="1" indent="-457200" algn="l">
              <a:spcBef>
                <a:spcPts val="300"/>
              </a:spcBef>
              <a:buFont typeface="Arial" panose="020B0604020202020204" pitchFamily="34" charset="0"/>
              <a:buChar char="•"/>
            </a:pPr>
            <a:r>
              <a:rPr lang="en-US" sz="2600" dirty="0">
                <a:solidFill>
                  <a:schemeClr val="tx1"/>
                </a:solidFill>
                <a:latin typeface="+mj-lt"/>
              </a:rPr>
              <a:t>Outgoing TL pass info to</a:t>
            </a:r>
          </a:p>
          <a:p>
            <a:pPr lvl="1" algn="l">
              <a:spcBef>
                <a:spcPts val="300"/>
              </a:spcBef>
            </a:pPr>
            <a:r>
              <a:rPr lang="en-US" sz="2600" dirty="0">
                <a:solidFill>
                  <a:schemeClr val="tx1"/>
                </a:solidFill>
                <a:latin typeface="+mj-lt"/>
              </a:rPr>
              <a:t>      incoming TL.</a:t>
            </a:r>
          </a:p>
          <a:p>
            <a:pPr algn="l"/>
            <a:endParaRPr lang="en-US" dirty="0"/>
          </a:p>
        </p:txBody>
      </p:sp>
    </p:spTree>
    <p:extLst>
      <p:ext uri="{BB962C8B-B14F-4D97-AF65-F5344CB8AC3E}">
        <p14:creationId xmlns:p14="http://schemas.microsoft.com/office/powerpoint/2010/main" val="135116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A5D2-C5D3-42C4-8F5E-8571BFEC5DBE}"/>
              </a:ext>
            </a:extLst>
          </p:cNvPr>
          <p:cNvSpPr>
            <a:spLocks noGrp="1"/>
          </p:cNvSpPr>
          <p:nvPr>
            <p:ph type="title"/>
          </p:nvPr>
        </p:nvSpPr>
        <p:spPr>
          <a:xfrm>
            <a:off x="461211" y="381000"/>
            <a:ext cx="8229600" cy="914400"/>
          </a:xfrm>
        </p:spPr>
        <p:txBody>
          <a:bodyPr/>
          <a:lstStyle/>
          <a:p>
            <a:r>
              <a:rPr lang="en-US" dirty="0"/>
              <a:t>Zone 15 Best Practices</a:t>
            </a:r>
          </a:p>
        </p:txBody>
      </p:sp>
      <p:sp>
        <p:nvSpPr>
          <p:cNvPr id="3" name="Content Placeholder 2">
            <a:extLst>
              <a:ext uri="{FF2B5EF4-FFF2-40B4-BE49-F238E27FC236}">
                <a16:creationId xmlns:a16="http://schemas.microsoft.com/office/drawing/2014/main" id="{9D3882F1-E484-4F9F-BAFC-1AA5BD79B745}"/>
              </a:ext>
            </a:extLst>
          </p:cNvPr>
          <p:cNvSpPr>
            <a:spLocks noGrp="1"/>
          </p:cNvSpPr>
          <p:nvPr>
            <p:ph idx="1"/>
          </p:nvPr>
        </p:nvSpPr>
        <p:spPr>
          <a:xfrm>
            <a:off x="461211" y="1295400"/>
            <a:ext cx="8229600" cy="4343399"/>
          </a:xfrm>
        </p:spPr>
        <p:txBody>
          <a:bodyPr/>
          <a:lstStyle/>
          <a:p>
            <a:r>
              <a:rPr lang="en-US" dirty="0"/>
              <a:t>Become fluent in knowing and understanding the standards.</a:t>
            </a:r>
          </a:p>
          <a:p>
            <a:endParaRPr lang="en-US" sz="1000" dirty="0"/>
          </a:p>
          <a:p>
            <a:r>
              <a:rPr lang="en-US" dirty="0"/>
              <a:t>Study the camp’s leader’s guide, camp maps, parent information and other information posted to their web-site or disseminated to the parents and participants.</a:t>
            </a:r>
          </a:p>
          <a:p>
            <a:pPr marL="0" indent="0">
              <a:buNone/>
            </a:pPr>
            <a:endParaRPr lang="en-US" sz="1000" dirty="0"/>
          </a:p>
          <a:p>
            <a:r>
              <a:rPr lang="en-US" dirty="0"/>
              <a:t>Assess various camps throughout Zone 15 and assess different areas in camp.</a:t>
            </a:r>
          </a:p>
          <a:p>
            <a:endParaRPr lang="en-US" dirty="0"/>
          </a:p>
        </p:txBody>
      </p:sp>
    </p:spTree>
    <p:extLst>
      <p:ext uri="{BB962C8B-B14F-4D97-AF65-F5344CB8AC3E}">
        <p14:creationId xmlns:p14="http://schemas.microsoft.com/office/powerpoint/2010/main" val="221358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A5D2-C5D3-42C4-8F5E-8571BFEC5DBE}"/>
              </a:ext>
            </a:extLst>
          </p:cNvPr>
          <p:cNvSpPr>
            <a:spLocks noGrp="1"/>
          </p:cNvSpPr>
          <p:nvPr>
            <p:ph type="title"/>
          </p:nvPr>
        </p:nvSpPr>
        <p:spPr/>
        <p:txBody>
          <a:bodyPr/>
          <a:lstStyle/>
          <a:p>
            <a:r>
              <a:rPr lang="en-US" dirty="0"/>
              <a:t>Zone 15 Best Practices</a:t>
            </a:r>
          </a:p>
        </p:txBody>
      </p:sp>
      <p:sp>
        <p:nvSpPr>
          <p:cNvPr id="3" name="Content Placeholder 2">
            <a:extLst>
              <a:ext uri="{FF2B5EF4-FFF2-40B4-BE49-F238E27FC236}">
                <a16:creationId xmlns:a16="http://schemas.microsoft.com/office/drawing/2014/main" id="{9D3882F1-E484-4F9F-BAFC-1AA5BD79B745}"/>
              </a:ext>
            </a:extLst>
          </p:cNvPr>
          <p:cNvSpPr>
            <a:spLocks noGrp="1"/>
          </p:cNvSpPr>
          <p:nvPr>
            <p:ph idx="1"/>
          </p:nvPr>
        </p:nvSpPr>
        <p:spPr/>
        <p:txBody>
          <a:bodyPr/>
          <a:lstStyle/>
          <a:p>
            <a:r>
              <a:rPr lang="en-US" dirty="0"/>
              <a:t>Conduct your assessment considering the Strategic Camp Improvement Plan and Annual Camps Improvement Plan</a:t>
            </a:r>
          </a:p>
          <a:p>
            <a:r>
              <a:rPr lang="en-US" dirty="0"/>
              <a:t>Ensure your comments on the council’s progress on their plans are included in the comment section of the score sheet. </a:t>
            </a:r>
          </a:p>
          <a:p>
            <a:endParaRPr lang="en-US" sz="1200" dirty="0"/>
          </a:p>
          <a:p>
            <a:pPr marL="0" indent="0">
              <a:buNone/>
            </a:pPr>
            <a:endParaRPr lang="en-US" dirty="0"/>
          </a:p>
        </p:txBody>
      </p:sp>
    </p:spTree>
    <p:extLst>
      <p:ext uri="{BB962C8B-B14F-4D97-AF65-F5344CB8AC3E}">
        <p14:creationId xmlns:p14="http://schemas.microsoft.com/office/powerpoint/2010/main" val="3512585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A5D2-C5D3-42C4-8F5E-8571BFEC5DBE}"/>
              </a:ext>
            </a:extLst>
          </p:cNvPr>
          <p:cNvSpPr>
            <a:spLocks noGrp="1"/>
          </p:cNvSpPr>
          <p:nvPr>
            <p:ph type="title"/>
          </p:nvPr>
        </p:nvSpPr>
        <p:spPr/>
        <p:txBody>
          <a:bodyPr/>
          <a:lstStyle/>
          <a:p>
            <a:r>
              <a:rPr lang="en-US" dirty="0"/>
              <a:t>Zone 15 Best Practices</a:t>
            </a:r>
          </a:p>
        </p:txBody>
      </p:sp>
      <p:sp>
        <p:nvSpPr>
          <p:cNvPr id="3" name="Content Placeholder 2">
            <a:extLst>
              <a:ext uri="{FF2B5EF4-FFF2-40B4-BE49-F238E27FC236}">
                <a16:creationId xmlns:a16="http://schemas.microsoft.com/office/drawing/2014/main" id="{9D3882F1-E484-4F9F-BAFC-1AA5BD79B745}"/>
              </a:ext>
            </a:extLst>
          </p:cNvPr>
          <p:cNvSpPr>
            <a:spLocks noGrp="1"/>
          </p:cNvSpPr>
          <p:nvPr>
            <p:ph idx="1"/>
          </p:nvPr>
        </p:nvSpPr>
        <p:spPr/>
        <p:txBody>
          <a:bodyPr/>
          <a:lstStyle/>
          <a:p>
            <a:r>
              <a:rPr lang="en-US" dirty="0"/>
              <a:t>Take comprehensive notes. Hopefully, they are framed in a positive light </a:t>
            </a:r>
          </a:p>
          <a:p>
            <a:r>
              <a:rPr lang="en-US" dirty="0"/>
              <a:t>Assist the team leader in writing the commentary  on the score sheet. Give him statements that speak to the principle of a standard. </a:t>
            </a:r>
          </a:p>
          <a:p>
            <a:endParaRPr lang="en-US" sz="1000" dirty="0"/>
          </a:p>
          <a:p>
            <a:pPr marL="0" indent="0">
              <a:buNone/>
            </a:pPr>
            <a:endParaRPr lang="en-US" dirty="0"/>
          </a:p>
        </p:txBody>
      </p:sp>
    </p:spTree>
    <p:extLst>
      <p:ext uri="{BB962C8B-B14F-4D97-AF65-F5344CB8AC3E}">
        <p14:creationId xmlns:p14="http://schemas.microsoft.com/office/powerpoint/2010/main" val="427972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C789A-F280-FA99-BB74-882A5520E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08796-D363-8881-0F45-229D3C554524}"/>
              </a:ext>
            </a:extLst>
          </p:cNvPr>
          <p:cNvSpPr>
            <a:spLocks noGrp="1"/>
          </p:cNvSpPr>
          <p:nvPr>
            <p:ph type="title"/>
          </p:nvPr>
        </p:nvSpPr>
        <p:spPr/>
        <p:txBody>
          <a:bodyPr/>
          <a:lstStyle/>
          <a:p>
            <a:r>
              <a:rPr lang="en-US" dirty="0"/>
              <a:t>Zone 15 Best Practices</a:t>
            </a:r>
          </a:p>
        </p:txBody>
      </p:sp>
      <p:sp>
        <p:nvSpPr>
          <p:cNvPr id="3" name="Content Placeholder 2">
            <a:extLst>
              <a:ext uri="{FF2B5EF4-FFF2-40B4-BE49-F238E27FC236}">
                <a16:creationId xmlns:a16="http://schemas.microsoft.com/office/drawing/2014/main" id="{6F49588D-C0A6-9854-69D8-9197EADB50BA}"/>
              </a:ext>
            </a:extLst>
          </p:cNvPr>
          <p:cNvSpPr>
            <a:spLocks noGrp="1"/>
          </p:cNvSpPr>
          <p:nvPr>
            <p:ph idx="1"/>
          </p:nvPr>
        </p:nvSpPr>
        <p:spPr>
          <a:xfrm>
            <a:off x="762000" y="1524000"/>
            <a:ext cx="8229600" cy="4191000"/>
          </a:xfrm>
        </p:spPr>
        <p:txBody>
          <a:bodyPr/>
          <a:lstStyle/>
          <a:p>
            <a:pPr marL="0" indent="0" algn="ctr">
              <a:buNone/>
            </a:pPr>
            <a:r>
              <a:rPr lang="en-US" dirty="0"/>
              <a:t> </a:t>
            </a:r>
          </a:p>
          <a:p>
            <a:pPr marL="0" indent="0" algn="ctr">
              <a:buNone/>
            </a:pPr>
            <a:r>
              <a:rPr lang="en-US" sz="4800" b="1" dirty="0"/>
              <a:t>We are in the business of</a:t>
            </a:r>
          </a:p>
          <a:p>
            <a:pPr marL="0" indent="0" algn="ctr">
              <a:buNone/>
            </a:pPr>
            <a:r>
              <a:rPr lang="en-US" sz="4800" b="1" dirty="0"/>
              <a:t>keeping </a:t>
            </a:r>
          </a:p>
          <a:p>
            <a:pPr marL="0" indent="0" algn="ctr">
              <a:buNone/>
            </a:pPr>
            <a:r>
              <a:rPr lang="en-US" sz="4800" b="1" dirty="0"/>
              <a:t>safe and fun filled camps </a:t>
            </a:r>
          </a:p>
          <a:p>
            <a:pPr marL="0" indent="0" algn="ctr">
              <a:buNone/>
            </a:pPr>
            <a:r>
              <a:rPr lang="en-US" sz="4800" b="1" dirty="0"/>
              <a:t>open.</a:t>
            </a:r>
          </a:p>
        </p:txBody>
      </p:sp>
    </p:spTree>
    <p:extLst>
      <p:ext uri="{BB962C8B-B14F-4D97-AF65-F5344CB8AC3E}">
        <p14:creationId xmlns:p14="http://schemas.microsoft.com/office/powerpoint/2010/main" val="421036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407"/>
            <a:ext cx="8229600" cy="914400"/>
          </a:xfrm>
        </p:spPr>
        <p:txBody>
          <a:bodyPr/>
          <a:lstStyle/>
          <a:p>
            <a:r>
              <a:rPr lang="en-US" dirty="0"/>
              <a:t>Study Groups</a:t>
            </a:r>
          </a:p>
        </p:txBody>
      </p:sp>
      <p:sp>
        <p:nvSpPr>
          <p:cNvPr id="3" name="Content Placeholder 2"/>
          <p:cNvSpPr>
            <a:spLocks noGrp="1"/>
          </p:cNvSpPr>
          <p:nvPr>
            <p:ph idx="1"/>
          </p:nvPr>
        </p:nvSpPr>
        <p:spPr>
          <a:xfrm>
            <a:off x="473529" y="1866207"/>
            <a:ext cx="8229600" cy="4991793"/>
          </a:xfrm>
        </p:spPr>
        <p:txBody>
          <a:bodyPr/>
          <a:lstStyle/>
          <a:p>
            <a:r>
              <a:rPr lang="en-US" dirty="0"/>
              <a:t>We will Break up into Study groups.</a:t>
            </a:r>
          </a:p>
          <a:p>
            <a:r>
              <a:rPr lang="en-US" dirty="0"/>
              <a:t>Study groups will look at a standard and/or a situation and draw conclusions.</a:t>
            </a:r>
          </a:p>
          <a:p>
            <a:r>
              <a:rPr lang="en-US" dirty="0"/>
              <a:t>Study groups will report back.</a:t>
            </a:r>
          </a:p>
          <a:p>
            <a:r>
              <a:rPr lang="en-US" dirty="0"/>
              <a:t>Presenter will provide “Best Practice” answers.</a:t>
            </a:r>
          </a:p>
        </p:txBody>
      </p:sp>
    </p:spTree>
    <p:extLst>
      <p:ext uri="{BB962C8B-B14F-4D97-AF65-F5344CB8AC3E}">
        <p14:creationId xmlns:p14="http://schemas.microsoft.com/office/powerpoint/2010/main" val="4012116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0"/>
            <a:ext cx="8229600" cy="2667000"/>
          </a:xfrm>
        </p:spPr>
        <p:txBody>
          <a:bodyPr/>
          <a:lstStyle/>
          <a:p>
            <a:r>
              <a:rPr lang="en-US" dirty="0">
                <a:solidFill>
                  <a:schemeClr val="tx1"/>
                </a:solidFill>
                <a:ea typeface="+mn-ea"/>
                <a:cs typeface="+mn-cs"/>
              </a:rPr>
              <a:t>What NCAP documents are required to perform a </a:t>
            </a:r>
            <a:br>
              <a:rPr lang="en-US" dirty="0">
                <a:solidFill>
                  <a:schemeClr val="tx1"/>
                </a:solidFill>
                <a:ea typeface="+mn-ea"/>
                <a:cs typeface="+mn-cs"/>
              </a:rPr>
            </a:br>
            <a:r>
              <a:rPr lang="en-US" dirty="0">
                <a:solidFill>
                  <a:schemeClr val="tx1"/>
                </a:solidFill>
                <a:ea typeface="+mn-ea"/>
                <a:cs typeface="+mn-cs"/>
              </a:rPr>
              <a:t>LT camp assessment?</a:t>
            </a:r>
            <a:endParaRPr lang="en-US" dirty="0"/>
          </a:p>
        </p:txBody>
      </p:sp>
    </p:spTree>
    <p:extLst>
      <p:ext uri="{BB962C8B-B14F-4D97-AF65-F5344CB8AC3E}">
        <p14:creationId xmlns:p14="http://schemas.microsoft.com/office/powerpoint/2010/main" val="108878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609600"/>
          </a:xfrm>
        </p:spPr>
        <p:txBody>
          <a:bodyPr/>
          <a:lstStyle/>
          <a:p>
            <a:r>
              <a:rPr lang="en-US" dirty="0"/>
              <a:t>Documents  Needed</a:t>
            </a:r>
            <a:br>
              <a:rPr lang="en-US" dirty="0"/>
            </a:br>
            <a:endParaRPr lang="en-US" dirty="0"/>
          </a:p>
        </p:txBody>
      </p:sp>
      <p:sp>
        <p:nvSpPr>
          <p:cNvPr id="6" name="TextBox 5">
            <a:extLst>
              <a:ext uri="{FF2B5EF4-FFF2-40B4-BE49-F238E27FC236}">
                <a16:creationId xmlns:a16="http://schemas.microsoft.com/office/drawing/2014/main" id="{E82D9672-3BD3-EA9C-CB90-9FB6E3E73BF7}"/>
              </a:ext>
            </a:extLst>
          </p:cNvPr>
          <p:cNvSpPr txBox="1"/>
          <p:nvPr/>
        </p:nvSpPr>
        <p:spPr>
          <a:xfrm>
            <a:off x="609600" y="1600200"/>
            <a:ext cx="7924800" cy="4433073"/>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baseline="0" dirty="0"/>
              <a:t>Area (Territory) Implementation Guide</a:t>
            </a:r>
            <a:endParaRPr lang="en-US" sz="3200" dirty="0"/>
          </a:p>
          <a:p>
            <a:pPr marL="457200" indent="-457200">
              <a:lnSpc>
                <a:spcPct val="150000"/>
              </a:lnSpc>
              <a:buFont typeface="Arial" panose="020B0604020202020204" pitchFamily="34" charset="0"/>
              <a:buChar char="•"/>
            </a:pPr>
            <a:r>
              <a:rPr lang="en-US" sz="3200" baseline="0" dirty="0"/>
              <a:t>2025 NCAP Standards</a:t>
            </a:r>
            <a:endParaRPr lang="en-US" sz="3200" dirty="0"/>
          </a:p>
          <a:p>
            <a:pPr marL="457200" indent="-457200">
              <a:lnSpc>
                <a:spcPct val="150000"/>
              </a:lnSpc>
              <a:buFont typeface="Arial" panose="020B0604020202020204" pitchFamily="34" charset="0"/>
              <a:buChar char="•"/>
            </a:pPr>
            <a:r>
              <a:rPr lang="en-US" sz="3200" baseline="0" dirty="0"/>
              <a:t>Previously approved variances, waivers    and/or equivalency determinations</a:t>
            </a:r>
            <a:endParaRPr lang="en-US" sz="3200" dirty="0"/>
          </a:p>
          <a:p>
            <a:pPr marL="457200" indent="-457200">
              <a:lnSpc>
                <a:spcPct val="150000"/>
              </a:lnSpc>
              <a:buFont typeface="Arial" panose="020B0604020202020204" pitchFamily="34" charset="0"/>
              <a:buChar char="•"/>
            </a:pPr>
            <a:r>
              <a:rPr lang="en-US" sz="3200" baseline="0" dirty="0"/>
              <a:t>Previous years score sheet</a:t>
            </a:r>
            <a:endParaRPr lang="en-US" sz="3200" dirty="0"/>
          </a:p>
          <a:p>
            <a:pPr marL="457200" indent="-457200">
              <a:lnSpc>
                <a:spcPct val="150000"/>
              </a:lnSpc>
              <a:buFont typeface="Arial" panose="020B0604020202020204" pitchFamily="34" charset="0"/>
              <a:buChar char="•"/>
            </a:pPr>
            <a:r>
              <a:rPr lang="en-US" sz="3200" baseline="0" dirty="0"/>
              <a:t>Authorization documents</a:t>
            </a:r>
            <a:endParaRPr lang="en-US" altLang="en-US" sz="3200" dirty="0"/>
          </a:p>
        </p:txBody>
      </p:sp>
    </p:spTree>
    <p:extLst>
      <p:ext uri="{BB962C8B-B14F-4D97-AF65-F5344CB8AC3E}">
        <p14:creationId xmlns:p14="http://schemas.microsoft.com/office/powerpoint/2010/main" val="242133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1600200"/>
            <a:ext cx="8229600" cy="3124200"/>
          </a:xfrm>
        </p:spPr>
        <p:txBody>
          <a:bodyPr/>
          <a:lstStyle/>
          <a:p>
            <a:pPr>
              <a:buFont typeface="Arial" charset="0"/>
              <a:buNone/>
              <a:defRPr/>
            </a:pPr>
            <a:r>
              <a:rPr lang="en-US" dirty="0">
                <a:solidFill>
                  <a:schemeClr val="tx1"/>
                </a:solidFill>
                <a:ea typeface="+mn-ea"/>
                <a:cs typeface="+mn-cs"/>
              </a:rPr>
              <a:t>Working with the CCIPs </a:t>
            </a:r>
            <a:br>
              <a:rPr lang="en-US" dirty="0">
                <a:solidFill>
                  <a:schemeClr val="tx1"/>
                </a:solidFill>
                <a:ea typeface="+mn-ea"/>
                <a:cs typeface="+mn-cs"/>
              </a:rPr>
            </a:br>
            <a:r>
              <a:rPr lang="en-US" dirty="0">
                <a:solidFill>
                  <a:schemeClr val="tx1"/>
                </a:solidFill>
                <a:ea typeface="+mn-ea"/>
                <a:cs typeface="+mn-cs"/>
              </a:rPr>
              <a:t>or</a:t>
            </a:r>
            <a:br>
              <a:rPr lang="en-US" dirty="0">
                <a:solidFill>
                  <a:schemeClr val="tx1"/>
                </a:solidFill>
                <a:ea typeface="+mn-ea"/>
                <a:cs typeface="+mn-cs"/>
              </a:rPr>
            </a:br>
            <a:r>
              <a:rPr lang="en-US" dirty="0">
                <a:solidFill>
                  <a:schemeClr val="tx1"/>
                </a:solidFill>
                <a:ea typeface="+mn-ea"/>
                <a:cs typeface="+mn-cs"/>
              </a:rPr>
              <a:t>ACIP</a:t>
            </a:r>
            <a:br>
              <a:rPr lang="en-US" dirty="0">
                <a:solidFill>
                  <a:schemeClr val="tx1"/>
                </a:solidFill>
                <a:ea typeface="+mn-ea"/>
                <a:cs typeface="+mn-cs"/>
              </a:rPr>
            </a:br>
            <a:r>
              <a:rPr lang="en-US" dirty="0">
                <a:solidFill>
                  <a:schemeClr val="tx1"/>
                </a:solidFill>
                <a:ea typeface="+mn-ea"/>
                <a:cs typeface="+mn-cs"/>
              </a:rPr>
              <a:t>CSIP</a:t>
            </a:r>
            <a:br>
              <a:rPr lang="en-US" dirty="0">
                <a:solidFill>
                  <a:schemeClr val="tx1"/>
                </a:solidFill>
                <a:ea typeface="+mn-ea"/>
                <a:cs typeface="+mn-cs"/>
              </a:rPr>
            </a:br>
            <a:br>
              <a:rPr lang="en-US" dirty="0">
                <a:solidFill>
                  <a:schemeClr val="tx1"/>
                </a:solidFill>
                <a:ea typeface="+mn-ea"/>
                <a:cs typeface="+mn-cs"/>
              </a:rPr>
            </a:br>
            <a:r>
              <a:rPr lang="en-US" dirty="0">
                <a:solidFill>
                  <a:schemeClr val="tx1"/>
                </a:solidFill>
                <a:ea typeface="+mn-ea"/>
                <a:cs typeface="+mn-cs"/>
              </a:rPr>
              <a:t>Standard AO-810</a:t>
            </a:r>
            <a:endParaRPr lang="en-US" altLang="en-US" dirty="0"/>
          </a:p>
        </p:txBody>
      </p:sp>
      <p:sp>
        <p:nvSpPr>
          <p:cNvPr id="17411" name="Content Placeholder 2"/>
          <p:cNvSpPr>
            <a:spLocks noGrp="1"/>
          </p:cNvSpPr>
          <p:nvPr>
            <p:ph idx="1"/>
          </p:nvPr>
        </p:nvSpPr>
        <p:spPr>
          <a:xfrm>
            <a:off x="457200" y="8458200"/>
            <a:ext cx="8229600" cy="838200"/>
          </a:xfrm>
        </p:spPr>
        <p:txBody>
          <a:bodyPr/>
          <a:lstStyle/>
          <a:p>
            <a:pPr marL="0" indent="0">
              <a:buNone/>
            </a:pPr>
            <a:endParaRPr lang="en-US" altLang="en-US" dirty="0"/>
          </a:p>
          <a:p>
            <a:pPr marL="0"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695780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02A2-9203-48B2-BBFB-EB96C9B2AC54}"/>
              </a:ext>
            </a:extLst>
          </p:cNvPr>
          <p:cNvSpPr>
            <a:spLocks noGrp="1"/>
          </p:cNvSpPr>
          <p:nvPr>
            <p:ph type="title"/>
          </p:nvPr>
        </p:nvSpPr>
        <p:spPr>
          <a:xfrm>
            <a:off x="457200" y="457200"/>
            <a:ext cx="8229600" cy="914400"/>
          </a:xfrm>
        </p:spPr>
        <p:txBody>
          <a:bodyPr/>
          <a:lstStyle/>
          <a:p>
            <a:r>
              <a:rPr lang="en-US" dirty="0">
                <a:solidFill>
                  <a:schemeClr val="tx1"/>
                </a:solidFill>
                <a:ea typeface="+mn-ea"/>
                <a:cs typeface="+mn-cs"/>
              </a:rPr>
              <a:t>Working with the CCIPs</a:t>
            </a:r>
            <a:endParaRPr lang="en-US" dirty="0"/>
          </a:p>
        </p:txBody>
      </p:sp>
      <p:sp>
        <p:nvSpPr>
          <p:cNvPr id="3" name="Content Placeholder 2">
            <a:extLst>
              <a:ext uri="{FF2B5EF4-FFF2-40B4-BE49-F238E27FC236}">
                <a16:creationId xmlns:a16="http://schemas.microsoft.com/office/drawing/2014/main" id="{ADFD7D42-4BD5-4CEC-A527-59C8432FC2A3}"/>
              </a:ext>
            </a:extLst>
          </p:cNvPr>
          <p:cNvSpPr>
            <a:spLocks noGrp="1"/>
          </p:cNvSpPr>
          <p:nvPr>
            <p:ph idx="1"/>
          </p:nvPr>
        </p:nvSpPr>
        <p:spPr>
          <a:xfrm>
            <a:off x="441158" y="1524000"/>
            <a:ext cx="8229600" cy="4038600"/>
          </a:xfrm>
        </p:spPr>
        <p:txBody>
          <a:bodyPr/>
          <a:lstStyle/>
          <a:p>
            <a:r>
              <a:rPr lang="en-US" dirty="0"/>
              <a:t>Councils must submit the prior years CCIPs with the </a:t>
            </a:r>
            <a:r>
              <a:rPr lang="en-US" dirty="0" err="1"/>
              <a:t>DoR</a:t>
            </a:r>
            <a:r>
              <a:rPr lang="en-US" dirty="0"/>
              <a:t> submission. </a:t>
            </a:r>
          </a:p>
          <a:p>
            <a:r>
              <a:rPr lang="en-US" dirty="0"/>
              <a:t>It must include an analysis of the goals they wrote in the CCIPs.</a:t>
            </a:r>
          </a:p>
          <a:p>
            <a:endParaRPr lang="en-US" sz="1000" dirty="0"/>
          </a:p>
          <a:p>
            <a:r>
              <a:rPr lang="en-US" dirty="0"/>
              <a:t>Also, must include the present year CCIPs with their goals, metrics and assessment criteria.</a:t>
            </a:r>
          </a:p>
          <a:p>
            <a:endParaRPr lang="en-US" dirty="0"/>
          </a:p>
        </p:txBody>
      </p:sp>
    </p:spTree>
    <p:extLst>
      <p:ext uri="{BB962C8B-B14F-4D97-AF65-F5344CB8AC3E}">
        <p14:creationId xmlns:p14="http://schemas.microsoft.com/office/powerpoint/2010/main" val="246625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4F0D-C1EE-46EA-B7CC-B553F54FED76}"/>
              </a:ext>
            </a:extLst>
          </p:cNvPr>
          <p:cNvSpPr>
            <a:spLocks noGrp="1"/>
          </p:cNvSpPr>
          <p:nvPr>
            <p:ph type="ctrTitle"/>
          </p:nvPr>
        </p:nvSpPr>
        <p:spPr>
          <a:xfrm>
            <a:off x="685800" y="585537"/>
            <a:ext cx="7772400" cy="850900"/>
          </a:xfrm>
        </p:spPr>
        <p:txBody>
          <a:bodyPr/>
          <a:lstStyle/>
          <a:p>
            <a:r>
              <a:rPr lang="en-US" dirty="0">
                <a:solidFill>
                  <a:schemeClr val="tx1"/>
                </a:solidFill>
                <a:ea typeface="+mn-ea"/>
                <a:cs typeface="+mn-cs"/>
              </a:rPr>
              <a:t>Working with the CCIPs</a:t>
            </a:r>
            <a:endParaRPr lang="en-US" dirty="0"/>
          </a:p>
        </p:txBody>
      </p:sp>
      <p:sp>
        <p:nvSpPr>
          <p:cNvPr id="5" name="Subtitle 4">
            <a:extLst>
              <a:ext uri="{FF2B5EF4-FFF2-40B4-BE49-F238E27FC236}">
                <a16:creationId xmlns:a16="http://schemas.microsoft.com/office/drawing/2014/main" id="{BBECE939-F1A8-47AB-9C47-5353A8495556}"/>
              </a:ext>
            </a:extLst>
          </p:cNvPr>
          <p:cNvSpPr>
            <a:spLocks noGrp="1"/>
          </p:cNvSpPr>
          <p:nvPr>
            <p:ph type="subTitle" idx="1"/>
          </p:nvPr>
        </p:nvSpPr>
        <p:spPr>
          <a:xfrm>
            <a:off x="838200" y="1600200"/>
            <a:ext cx="8069179" cy="4419600"/>
          </a:xfrm>
        </p:spPr>
        <p:txBody>
          <a:bodyPr/>
          <a:lstStyle/>
          <a:p>
            <a:pPr algn="l"/>
            <a:r>
              <a:rPr lang="en-US" b="0" i="0" u="none" strike="noStrike" baseline="0" dirty="0">
                <a:solidFill>
                  <a:schemeClr val="tx1"/>
                </a:solidFill>
                <a:cs typeface="Arial" panose="020B0604020202020204" pitchFamily="34" charset="0"/>
              </a:rPr>
              <a:t>The NCAP Standards state on Page 13.</a:t>
            </a:r>
          </a:p>
          <a:p>
            <a:pPr algn="l"/>
            <a:endParaRPr lang="en-US" sz="1000" b="0" i="0" u="none" strike="noStrike" baseline="0" dirty="0">
              <a:solidFill>
                <a:schemeClr val="tx1"/>
              </a:solidFill>
              <a:cs typeface="Arial" panose="020B0604020202020204" pitchFamily="34" charset="0"/>
            </a:endParaRPr>
          </a:p>
          <a:p>
            <a:pPr algn="l"/>
            <a:r>
              <a:rPr lang="en-US" b="0" i="0" u="none" strike="noStrike" baseline="0" dirty="0">
                <a:solidFill>
                  <a:schemeClr val="tx1"/>
                </a:solidFill>
                <a:cs typeface="Arial" panose="020B0604020202020204" pitchFamily="34" charset="0"/>
              </a:rPr>
              <a:t>“The second part of the camp assessment process consists of the narrative assessment. This part of the assessment is more subjective and is where the camp assessment team should do its best to provide constructive comments to improve the camp’s program.”</a:t>
            </a:r>
          </a:p>
          <a:p>
            <a:pPr algn="l"/>
            <a:endParaRPr lang="en-US" sz="1000" b="0" i="0" u="none" strike="noStrike" baseline="0" dirty="0">
              <a:solidFill>
                <a:schemeClr val="tx1"/>
              </a:solidFill>
              <a:cs typeface="Arial" panose="020B0604020202020204" pitchFamily="34" charset="0"/>
            </a:endParaRPr>
          </a:p>
          <a:p>
            <a:pPr algn="l"/>
            <a:r>
              <a:rPr lang="en-US" dirty="0">
                <a:solidFill>
                  <a:schemeClr val="tx1"/>
                </a:solidFill>
                <a:cs typeface="Arial" panose="020B0604020202020204" pitchFamily="34" charset="0"/>
              </a:rPr>
              <a:t>Next Slide</a:t>
            </a:r>
            <a:endParaRPr lang="en-US" b="0" i="0" u="none" strike="noStrike" baseline="0" dirty="0">
              <a:solidFill>
                <a:schemeClr val="tx1"/>
              </a:solidFill>
              <a:cs typeface="Arial" panose="020B0604020202020204" pitchFamily="34" charset="0"/>
            </a:endParaRPr>
          </a:p>
          <a:p>
            <a:pPr algn="l"/>
            <a:endParaRPr lang="en-US" sz="2800" b="1" i="0" u="none" strike="noStrike" baseline="0" dirty="0">
              <a:latin typeface="Arial" panose="020B0604020202020204" pitchFamily="34" charset="0"/>
              <a:cs typeface="Arial" panose="020B0604020202020204" pitchFamily="34" charset="0"/>
            </a:endParaRPr>
          </a:p>
          <a:p>
            <a:pPr algn="l"/>
            <a:endParaRPr lang="en-US" dirty="0"/>
          </a:p>
        </p:txBody>
      </p:sp>
    </p:spTree>
    <p:extLst>
      <p:ext uri="{BB962C8B-B14F-4D97-AF65-F5344CB8AC3E}">
        <p14:creationId xmlns:p14="http://schemas.microsoft.com/office/powerpoint/2010/main" val="393061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4F0D-C1EE-46EA-B7CC-B553F54FED76}"/>
              </a:ext>
            </a:extLst>
          </p:cNvPr>
          <p:cNvSpPr>
            <a:spLocks noGrp="1"/>
          </p:cNvSpPr>
          <p:nvPr>
            <p:ph type="ctrTitle"/>
          </p:nvPr>
        </p:nvSpPr>
        <p:spPr>
          <a:xfrm>
            <a:off x="685800" y="412750"/>
            <a:ext cx="7772400" cy="850900"/>
          </a:xfrm>
        </p:spPr>
        <p:txBody>
          <a:bodyPr/>
          <a:lstStyle/>
          <a:p>
            <a:r>
              <a:rPr lang="en-US" dirty="0">
                <a:solidFill>
                  <a:schemeClr val="tx1"/>
                </a:solidFill>
                <a:ea typeface="+mn-ea"/>
                <a:cs typeface="+mn-cs"/>
              </a:rPr>
              <a:t>Working with the CCIPs</a:t>
            </a:r>
            <a:endParaRPr lang="en-US" dirty="0"/>
          </a:p>
        </p:txBody>
      </p:sp>
      <p:sp>
        <p:nvSpPr>
          <p:cNvPr id="5" name="Subtitle 4">
            <a:extLst>
              <a:ext uri="{FF2B5EF4-FFF2-40B4-BE49-F238E27FC236}">
                <a16:creationId xmlns:a16="http://schemas.microsoft.com/office/drawing/2014/main" id="{BBECE939-F1A8-47AB-9C47-5353A8495556}"/>
              </a:ext>
            </a:extLst>
          </p:cNvPr>
          <p:cNvSpPr>
            <a:spLocks noGrp="1"/>
          </p:cNvSpPr>
          <p:nvPr>
            <p:ph type="subTitle" idx="1"/>
          </p:nvPr>
        </p:nvSpPr>
        <p:spPr>
          <a:xfrm>
            <a:off x="697832" y="990600"/>
            <a:ext cx="8069179" cy="4419600"/>
          </a:xfrm>
        </p:spPr>
        <p:txBody>
          <a:bodyPr/>
          <a:lstStyle/>
          <a:p>
            <a:pPr algn="l"/>
            <a:endParaRPr lang="en-US" sz="1000" b="0" i="0" u="none" strike="noStrike" baseline="0" dirty="0">
              <a:solidFill>
                <a:schemeClr val="tx1"/>
              </a:solidFill>
            </a:endParaRPr>
          </a:p>
          <a:p>
            <a:pPr algn="l"/>
            <a:r>
              <a:rPr lang="en-US" b="0" i="0" u="none" strike="noStrike" baseline="0" dirty="0">
                <a:solidFill>
                  <a:schemeClr val="tx1"/>
                </a:solidFill>
              </a:rPr>
              <a:t>The narrative assessment should address:</a:t>
            </a:r>
          </a:p>
          <a:p>
            <a:pPr algn="l"/>
            <a:endParaRPr lang="en-US" sz="1000" b="0" i="0" u="none" strike="noStrike" baseline="0" dirty="0">
              <a:solidFill>
                <a:schemeClr val="tx1"/>
              </a:solidFill>
            </a:endParaRPr>
          </a:p>
          <a:p>
            <a:pPr marL="457200" indent="-457200" algn="l">
              <a:buFont typeface="Arial" panose="020B0604020202020204" pitchFamily="34" charset="0"/>
              <a:buChar char="•"/>
            </a:pPr>
            <a:r>
              <a:rPr lang="en-US" sz="2800" b="0" i="0" u="none" strike="noStrike" baseline="0" dirty="0">
                <a:solidFill>
                  <a:schemeClr val="tx1"/>
                </a:solidFill>
              </a:rPr>
              <a:t>How well the program delivers the promise included in its written descriptive materials, advertising, and leaders’ guide</a:t>
            </a:r>
          </a:p>
          <a:p>
            <a:pPr marL="171450" indent="-171450" algn="l">
              <a:buFont typeface="Arial" panose="020B0604020202020204" pitchFamily="34" charset="0"/>
              <a:buChar char="•"/>
            </a:pPr>
            <a:endParaRPr lang="en-US" sz="1000" b="0" i="0" u="none" strike="noStrike" baseline="0" dirty="0">
              <a:solidFill>
                <a:schemeClr val="tx1"/>
              </a:solidFill>
            </a:endParaRPr>
          </a:p>
          <a:p>
            <a:pPr marL="457200" indent="-457200" algn="l">
              <a:buFont typeface="Arial" panose="020B0604020202020204" pitchFamily="34" charset="0"/>
              <a:buChar char="•"/>
            </a:pPr>
            <a:r>
              <a:rPr lang="en-US" sz="2800" b="0" i="0" u="none" strike="noStrike" baseline="0" dirty="0">
                <a:solidFill>
                  <a:schemeClr val="tx1"/>
                </a:solidFill>
              </a:rPr>
              <a:t>How well the camp implements the Continuous Camp Improvement Program</a:t>
            </a:r>
          </a:p>
          <a:p>
            <a:pPr marL="171450" indent="-171450" algn="l">
              <a:buFont typeface="Arial" panose="020B0604020202020204" pitchFamily="34" charset="0"/>
              <a:buChar char="•"/>
            </a:pPr>
            <a:endParaRPr lang="en-US" sz="1000" b="0" i="0" u="none" strike="noStrike" baseline="0" dirty="0">
              <a:solidFill>
                <a:schemeClr val="tx1"/>
              </a:solidFill>
            </a:endParaRPr>
          </a:p>
          <a:p>
            <a:pPr marL="457200" indent="-457200" algn="l">
              <a:buFont typeface="Arial" panose="020B0604020202020204" pitchFamily="34" charset="0"/>
              <a:buChar char="•"/>
            </a:pPr>
            <a:r>
              <a:rPr lang="en-US" sz="2800" b="0" i="0" u="none" strike="noStrike" baseline="0" dirty="0">
                <a:solidFill>
                  <a:schemeClr val="tx1"/>
                </a:solidFill>
              </a:rPr>
              <a:t>How well the program delivers the</a:t>
            </a:r>
          </a:p>
          <a:p>
            <a:pPr algn="l"/>
            <a:r>
              <a:rPr lang="en-US" sz="2800" dirty="0">
                <a:solidFill>
                  <a:schemeClr val="tx1"/>
                </a:solidFill>
              </a:rPr>
              <a:t>      </a:t>
            </a:r>
            <a:r>
              <a:rPr lang="en-US" sz="2800" b="0" i="0" u="none" strike="noStrike" baseline="0" dirty="0">
                <a:solidFill>
                  <a:schemeClr val="tx1"/>
                </a:solidFill>
              </a:rPr>
              <a:t>promise of Scouting to participants</a:t>
            </a:r>
          </a:p>
          <a:p>
            <a:pPr algn="l"/>
            <a:endParaRPr lang="en-US" sz="2800" b="0" i="0" u="none" strike="noStrike" baseline="0" dirty="0"/>
          </a:p>
          <a:p>
            <a:pPr algn="l"/>
            <a:endParaRPr lang="en-US" sz="2800" b="0" i="0" u="none" strike="noStrike" baseline="0" dirty="0">
              <a:solidFill>
                <a:schemeClr val="tx1"/>
              </a:solidFill>
              <a:cs typeface="Arial" panose="020B0604020202020204" pitchFamily="34" charset="0"/>
            </a:endParaRPr>
          </a:p>
          <a:p>
            <a:pPr algn="l"/>
            <a:endParaRPr lang="en-US" sz="2800" b="0" i="0" u="none" strike="noStrike" baseline="0" dirty="0">
              <a:solidFill>
                <a:schemeClr val="tx1"/>
              </a:solidFill>
              <a:cs typeface="Arial" panose="020B0604020202020204" pitchFamily="34" charset="0"/>
            </a:endParaRPr>
          </a:p>
          <a:p>
            <a:pPr algn="l"/>
            <a:endParaRPr lang="en-US" sz="2800" b="0" i="0" u="none" strike="noStrike" baseline="0" dirty="0">
              <a:solidFill>
                <a:schemeClr val="tx1"/>
              </a:solidFill>
              <a:cs typeface="Arial" panose="020B0604020202020204" pitchFamily="34" charset="0"/>
            </a:endParaRPr>
          </a:p>
          <a:p>
            <a:pPr algn="l"/>
            <a:endParaRPr lang="en-US" sz="2800" b="1" i="0" u="none" strike="noStrike" baseline="0" dirty="0">
              <a:cs typeface="Arial" panose="020B0604020202020204" pitchFamily="34" charset="0"/>
            </a:endParaRPr>
          </a:p>
          <a:p>
            <a:pPr algn="l"/>
            <a:endParaRPr lang="en-US" dirty="0"/>
          </a:p>
        </p:txBody>
      </p:sp>
    </p:spTree>
    <p:extLst>
      <p:ext uri="{BB962C8B-B14F-4D97-AF65-F5344CB8AC3E}">
        <p14:creationId xmlns:p14="http://schemas.microsoft.com/office/powerpoint/2010/main" val="1534073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752600"/>
            <a:ext cx="8229600" cy="2438400"/>
          </a:xfrm>
        </p:spPr>
        <p:txBody>
          <a:bodyPr/>
          <a:lstStyle/>
          <a:p>
            <a:r>
              <a:rPr lang="en-US" b="1" dirty="0"/>
              <a:t>NCAP Standards Changes 2025</a:t>
            </a:r>
            <a:br>
              <a:rPr lang="en-US" dirty="0"/>
            </a:br>
            <a:br>
              <a:rPr lang="en-US" sz="3600" dirty="0"/>
            </a:br>
            <a:r>
              <a:rPr lang="en-US" sz="3600" b="1" dirty="0"/>
              <a:t>NCAP Circulars No. 21 to 23</a:t>
            </a:r>
          </a:p>
        </p:txBody>
      </p:sp>
    </p:spTree>
    <p:extLst>
      <p:ext uri="{BB962C8B-B14F-4D97-AF65-F5344CB8AC3E}">
        <p14:creationId xmlns:p14="http://schemas.microsoft.com/office/powerpoint/2010/main" val="341830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NCAP Standards Changes 2025</a:t>
            </a:r>
          </a:p>
        </p:txBody>
      </p:sp>
      <p:sp>
        <p:nvSpPr>
          <p:cNvPr id="5" name="Content Placeholder 4"/>
          <p:cNvSpPr>
            <a:spLocks noGrp="1"/>
          </p:cNvSpPr>
          <p:nvPr>
            <p:ph idx="1"/>
          </p:nvPr>
        </p:nvSpPr>
        <p:spPr>
          <a:xfrm>
            <a:off x="304800" y="1403684"/>
            <a:ext cx="8534400" cy="3809999"/>
          </a:xfrm>
        </p:spPr>
        <p:txBody>
          <a:bodyPr/>
          <a:lstStyle/>
          <a:p>
            <a:pPr>
              <a:buNone/>
            </a:pPr>
            <a:r>
              <a:rPr lang="en-US" sz="3000" b="1" dirty="0"/>
              <a:t>SA-001 NATIONAL CAMP STANDARDS APPICABILITY</a:t>
            </a:r>
          </a:p>
          <a:p>
            <a:r>
              <a:rPr lang="en-US" sz="2800" b="1" dirty="0"/>
              <a:t>Add New Specific Requirement C As Follows.</a:t>
            </a:r>
          </a:p>
          <a:p>
            <a:pPr marL="0" indent="0">
              <a:buNone/>
            </a:pPr>
            <a:endParaRPr lang="en-US" sz="1100" dirty="0"/>
          </a:p>
          <a:p>
            <a:pPr marL="0" indent="0">
              <a:buNone/>
            </a:pPr>
            <a:r>
              <a:rPr lang="en-US" sz="2800" dirty="0"/>
              <a:t> </a:t>
            </a:r>
            <a:r>
              <a:rPr lang="en-US" sz="2800" b="1" dirty="0"/>
              <a:t>Covered personnel: All NCAP, National Camping School personnel and card holders, and council personnel with camping responsibilities, as described in Standard SA-006, and all camp staff and camp personnel, as described in Standard SQ-401, must comply with the National Camp Standards in the exercise of their duties:</a:t>
            </a:r>
            <a:endParaRPr lang="en-US"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866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NCAP Standards Changes 2025</a:t>
            </a:r>
          </a:p>
        </p:txBody>
      </p:sp>
      <p:sp>
        <p:nvSpPr>
          <p:cNvPr id="5" name="Content Placeholder 4"/>
          <p:cNvSpPr>
            <a:spLocks noGrp="1"/>
          </p:cNvSpPr>
          <p:nvPr>
            <p:ph idx="1"/>
          </p:nvPr>
        </p:nvSpPr>
        <p:spPr>
          <a:xfrm>
            <a:off x="426720" y="1452880"/>
            <a:ext cx="8229600" cy="4572000"/>
          </a:xfrm>
        </p:spPr>
        <p:txBody>
          <a:bodyPr/>
          <a:lstStyle/>
          <a:p>
            <a:pPr>
              <a:buNone/>
            </a:pPr>
            <a:r>
              <a:rPr lang="en-US" sz="2800" b="1" dirty="0">
                <a:latin typeface="Calibri" panose="020F0502020204030204" pitchFamily="34" charset="0"/>
                <a:cs typeface="Calibri" panose="020F0502020204030204" pitchFamily="34" charset="0"/>
              </a:rPr>
              <a:t>SA-003. ASSESSMENTS REQUIRED</a:t>
            </a:r>
          </a:p>
          <a:p>
            <a:pPr>
              <a:buNone/>
            </a:pPr>
            <a:endParaRPr lang="en-US" sz="1000" b="1" dirty="0">
              <a:latin typeface="Arial" panose="020B0604020202020204" pitchFamily="34" charset="0"/>
              <a:cs typeface="Arial" panose="020B0604020202020204" pitchFamily="34" charset="0"/>
            </a:endParaRPr>
          </a:p>
          <a:p>
            <a:r>
              <a:rPr lang="en-US" sz="2800" b="1" dirty="0"/>
              <a:t>Specific Requirement 4.</a:t>
            </a:r>
          </a:p>
          <a:p>
            <a:pPr marL="0" indent="0">
              <a:buNone/>
            </a:pPr>
            <a:r>
              <a:rPr lang="en-US" sz="2400" b="1" dirty="0"/>
              <a:t>       Recommended Practices are to be scored as follows: </a:t>
            </a:r>
          </a:p>
          <a:p>
            <a:pPr marL="0" indent="0">
              <a:buNone/>
            </a:pPr>
            <a:r>
              <a:rPr lang="en-US" sz="2400" b="1" dirty="0"/>
              <a:t>       Yes = recommended practice is applicable and satisfied</a:t>
            </a:r>
          </a:p>
          <a:p>
            <a:pPr marL="457200" lvl="1" indent="0">
              <a:buNone/>
            </a:pPr>
            <a:r>
              <a:rPr lang="en-US" sz="2400" b="1" dirty="0"/>
              <a:t>No = recommended practice is applicable and satisfied</a:t>
            </a:r>
          </a:p>
          <a:p>
            <a:pPr marL="457200" lvl="1" indent="0">
              <a:buNone/>
            </a:pPr>
            <a:r>
              <a:rPr lang="en-US" sz="2400" b="1" dirty="0"/>
              <a:t>NA = not applicable (</a:t>
            </a:r>
            <a:r>
              <a:rPr lang="en-US" sz="2400" b="1" dirty="0" err="1"/>
              <a:t>e.g</a:t>
            </a:r>
            <a:r>
              <a:rPr lang="en-US" sz="2400" b="1" dirty="0"/>
              <a:t>, does not apply to the camp at all)</a:t>
            </a:r>
          </a:p>
        </p:txBody>
      </p:sp>
    </p:spTree>
    <p:extLst>
      <p:ext uri="{BB962C8B-B14F-4D97-AF65-F5344CB8AC3E}">
        <p14:creationId xmlns:p14="http://schemas.microsoft.com/office/powerpoint/2010/main" val="923097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NCAP Standards Changes 2025</a:t>
            </a:r>
          </a:p>
        </p:txBody>
      </p:sp>
      <p:sp>
        <p:nvSpPr>
          <p:cNvPr id="3" name="Content Placeholder 2"/>
          <p:cNvSpPr>
            <a:spLocks noGrp="1"/>
          </p:cNvSpPr>
          <p:nvPr>
            <p:ph idx="1"/>
          </p:nvPr>
        </p:nvSpPr>
        <p:spPr>
          <a:xfrm>
            <a:off x="304800" y="1219201"/>
            <a:ext cx="8229600" cy="5105399"/>
          </a:xfrm>
        </p:spPr>
        <p:txBody>
          <a:bodyPr/>
          <a:lstStyle/>
          <a:p>
            <a:pPr>
              <a:buNone/>
            </a:pPr>
            <a:r>
              <a:rPr lang="en-US" b="1" dirty="0"/>
              <a:t>SA-007  Responsibility 0f Personnel</a:t>
            </a:r>
          </a:p>
          <a:p>
            <a:pPr>
              <a:buNone/>
            </a:pPr>
            <a:r>
              <a:rPr lang="en-US" sz="2800" dirty="0"/>
              <a:t>	</a:t>
            </a:r>
            <a:r>
              <a:rPr lang="en-US" sz="2600" b="1" dirty="0"/>
              <a:t>All NCAP personnel, National Camping School staff and certificate holders, camp staff, camp personnel and council staff with camping responsibilities shall comply with and uphold the National Camp Standards in a manner that achieves the goal of the standard in the performance of their duties Failure to comply with and apply the standards in their intended fashion may be grounds for discipline, including but not limited to revocation of NCAP certifications or banning from future responsibility for or service at a Scouting America-accredited camp or camp property</a:t>
            </a:r>
            <a:r>
              <a:rPr lang="en-US" sz="2600" b="1" dirty="0">
                <a:cs typeface="Arial" panose="020B0604020202020204" pitchFamily="34" charset="0"/>
              </a:rPr>
              <a:t>	</a:t>
            </a:r>
            <a:r>
              <a:rPr lang="en-US" sz="2400" b="1" dirty="0">
                <a:cs typeface="Arial" panose="020B0604020202020204" pitchFamily="34" charset="0"/>
              </a:rPr>
              <a:t>		</a:t>
            </a:r>
          </a:p>
        </p:txBody>
      </p:sp>
    </p:spTree>
    <p:extLst>
      <p:ext uri="{BB962C8B-B14F-4D97-AF65-F5344CB8AC3E}">
        <p14:creationId xmlns:p14="http://schemas.microsoft.com/office/powerpoint/2010/main" val="100181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457200" y="533400"/>
            <a:ext cx="8229600" cy="914400"/>
          </a:xfrm>
        </p:spPr>
        <p:txBody>
          <a:bodyPr wrap="square" anchor="ctr">
            <a:normAutofit/>
          </a:bodyPr>
          <a:lstStyle/>
          <a:p>
            <a:pPr>
              <a:lnSpc>
                <a:spcPct val="90000"/>
              </a:lnSpc>
            </a:pPr>
            <a:r>
              <a:rPr lang="en-US" altLang="en-US" sz="3400" b="1"/>
              <a:t>Zone 15 Camp Assessment Seminar - 2025</a:t>
            </a:r>
          </a:p>
        </p:txBody>
      </p:sp>
      <p:sp>
        <p:nvSpPr>
          <p:cNvPr id="11" name="Subtitle 10"/>
          <p:cNvSpPr>
            <a:spLocks noGrp="1"/>
          </p:cNvSpPr>
          <p:nvPr>
            <p:ph sz="half" idx="1"/>
          </p:nvPr>
        </p:nvSpPr>
        <p:spPr>
          <a:xfrm>
            <a:off x="609600" y="1524000"/>
            <a:ext cx="7772400" cy="5029200"/>
          </a:xfrm>
        </p:spPr>
        <p:txBody>
          <a:bodyPr wrap="square" anchor="t">
            <a:normAutofit/>
          </a:bodyPr>
          <a:lstStyle/>
          <a:p>
            <a:pPr algn="ctr">
              <a:buFont typeface="Arial" charset="0"/>
              <a:buNone/>
              <a:defRPr/>
            </a:pPr>
            <a:r>
              <a:rPr lang="en-US" b="1" dirty="0"/>
              <a:t>National Camp Accreditation Program</a:t>
            </a:r>
          </a:p>
          <a:p>
            <a:pPr algn="ctr">
              <a:buFont typeface="Arial" charset="0"/>
              <a:buNone/>
              <a:defRPr/>
            </a:pPr>
            <a:r>
              <a:rPr lang="en-US" b="1" dirty="0"/>
              <a:t>Boy Scouts of America</a:t>
            </a:r>
          </a:p>
          <a:p>
            <a:pPr algn="ctr">
              <a:buFont typeface="Arial" charset="0"/>
              <a:buNone/>
              <a:defRPr/>
            </a:pPr>
            <a:endParaRPr lang="en-US" b="1" dirty="0"/>
          </a:p>
          <a:p>
            <a:pPr algn="ctr">
              <a:buFont typeface="Arial" charset="0"/>
              <a:buNone/>
              <a:defRPr/>
            </a:pPr>
            <a:endParaRPr lang="en-US" b="1" dirty="0"/>
          </a:p>
          <a:p>
            <a:pPr algn="ctr">
              <a:buFont typeface="Arial" charset="0"/>
              <a:buNone/>
              <a:defRPr/>
            </a:pPr>
            <a:endParaRPr lang="en-US" b="1" dirty="0"/>
          </a:p>
          <a:p>
            <a:pPr algn="ctr">
              <a:buFont typeface="Arial" charset="0"/>
              <a:buNone/>
              <a:defRPr/>
            </a:pPr>
            <a:endParaRPr lang="en-US" b="1" dirty="0"/>
          </a:p>
          <a:p>
            <a:pPr algn="ctr">
              <a:buFont typeface="Arial" charset="0"/>
              <a:buNone/>
              <a:defRPr/>
            </a:pPr>
            <a:endParaRPr lang="en-US" b="1" dirty="0"/>
          </a:p>
          <a:p>
            <a:pPr algn="ctr">
              <a:buFont typeface="Arial" charset="0"/>
              <a:buNone/>
              <a:defRPr/>
            </a:pPr>
            <a:endParaRPr lang="en-US" b="1" dirty="0"/>
          </a:p>
          <a:p>
            <a:pPr>
              <a:buFont typeface="Arial" charset="0"/>
              <a:buNone/>
              <a:defRPr/>
            </a:pPr>
            <a:r>
              <a:rPr lang="en-US" b="1" dirty="0"/>
              <a:t>HTTP://ncapzone15.org  </a:t>
            </a:r>
          </a:p>
        </p:txBody>
      </p:sp>
      <p:pic>
        <p:nvPicPr>
          <p:cNvPr id="3" name="image1.png">
            <a:extLst>
              <a:ext uri="{FF2B5EF4-FFF2-40B4-BE49-F238E27FC236}">
                <a16:creationId xmlns:a16="http://schemas.microsoft.com/office/drawing/2014/main" id="{90BA961B-6C21-FC97-1CB0-F2C03C411168}"/>
              </a:ext>
            </a:extLst>
          </p:cNvPr>
          <p:cNvPicPr/>
          <p:nvPr/>
        </p:nvPicPr>
        <p:blipFill>
          <a:blip r:embed="rId3"/>
          <a:srcRect l="53252" t="35387" r="15501" b="34717"/>
          <a:stretch>
            <a:fillRect/>
          </a:stretch>
        </p:blipFill>
        <p:spPr>
          <a:xfrm>
            <a:off x="2286000" y="2590800"/>
            <a:ext cx="5372100" cy="2590800"/>
          </a:xfrm>
          <a:prstGeom prst="rect">
            <a:avLst/>
          </a:prstGeom>
          <a:noFill/>
          <a:ln/>
        </p:spPr>
      </p:pic>
    </p:spTree>
    <p:extLst>
      <p:ext uri="{BB962C8B-B14F-4D97-AF65-F5344CB8AC3E}">
        <p14:creationId xmlns:p14="http://schemas.microsoft.com/office/powerpoint/2010/main" val="4262213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NCAP Standards Changes 2025</a:t>
            </a:r>
          </a:p>
        </p:txBody>
      </p:sp>
      <p:sp>
        <p:nvSpPr>
          <p:cNvPr id="3" name="Content Placeholder 2"/>
          <p:cNvSpPr>
            <a:spLocks noGrp="1"/>
          </p:cNvSpPr>
          <p:nvPr>
            <p:ph idx="1"/>
          </p:nvPr>
        </p:nvSpPr>
        <p:spPr>
          <a:xfrm>
            <a:off x="457200" y="1371600"/>
            <a:ext cx="8229600" cy="4953000"/>
          </a:xfrm>
        </p:spPr>
        <p:txBody>
          <a:bodyPr/>
          <a:lstStyle/>
          <a:p>
            <a:pPr>
              <a:buNone/>
            </a:pPr>
            <a:r>
              <a:rPr lang="en-US" sz="3200" b="1" dirty="0"/>
              <a:t>PS- 201 Aquatics: General  Accreditation</a:t>
            </a:r>
          </a:p>
          <a:p>
            <a:r>
              <a:rPr lang="en-US" sz="2800" b="1" dirty="0"/>
              <a:t>If Scouts are towed behind or allowed to swim from the boat, the engine must be turned off prior to anyone entering or leaving the water There must be a designated observer or lookout in addition to a qualified boat operator That person and the boat operator will both visually inspect the water entirely around the boat and confirm by a headcount during a buddy check that everyone in the party is either securely on board or well clear of the propulsion system before the engine is restarted </a:t>
            </a:r>
            <a:endParaRPr lang="en-US" sz="2800" b="1" dirty="0">
              <a:cs typeface="Arial" panose="020B0604020202020204" pitchFamily="34" charset="0"/>
            </a:endParaRPr>
          </a:p>
        </p:txBody>
      </p:sp>
    </p:spTree>
    <p:extLst>
      <p:ext uri="{BB962C8B-B14F-4D97-AF65-F5344CB8AC3E}">
        <p14:creationId xmlns:p14="http://schemas.microsoft.com/office/powerpoint/2010/main" val="2631847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189"/>
            <a:ext cx="8229600" cy="914400"/>
          </a:xfrm>
        </p:spPr>
        <p:txBody>
          <a:bodyPr/>
          <a:lstStyle/>
          <a:p>
            <a:r>
              <a:rPr lang="en-US" b="1" dirty="0"/>
              <a:t>NCAP Standards Changes 2025</a:t>
            </a:r>
          </a:p>
        </p:txBody>
      </p:sp>
      <p:sp>
        <p:nvSpPr>
          <p:cNvPr id="3" name="Content Placeholder 2"/>
          <p:cNvSpPr>
            <a:spLocks noGrp="1"/>
          </p:cNvSpPr>
          <p:nvPr>
            <p:ph idx="1"/>
          </p:nvPr>
        </p:nvSpPr>
        <p:spPr>
          <a:xfrm>
            <a:off x="457200" y="1391652"/>
            <a:ext cx="8229600" cy="4856748"/>
          </a:xfrm>
        </p:spPr>
        <p:txBody>
          <a:bodyPr/>
          <a:lstStyle/>
          <a:p>
            <a:pPr>
              <a:buNone/>
            </a:pPr>
            <a:r>
              <a:rPr lang="en-US" b="1" dirty="0"/>
              <a:t>SQ-401 Camp Staff Qualifications: General</a:t>
            </a:r>
          </a:p>
          <a:p>
            <a:pPr>
              <a:buNone/>
            </a:pPr>
            <a:r>
              <a:rPr lang="en-US" sz="2800" b="1" dirty="0"/>
              <a:t>Effective January 1, 2026</a:t>
            </a:r>
          </a:p>
          <a:p>
            <a:pPr>
              <a:buNone/>
            </a:pPr>
            <a:endParaRPr lang="en-US" sz="2800" dirty="0"/>
          </a:p>
          <a:p>
            <a:r>
              <a:rPr lang="en-US" b="1" dirty="0"/>
              <a:t>This Standard has been re-written to cover registration, age, special  cases and other broad changes</a:t>
            </a:r>
            <a:r>
              <a:rPr lang="en-US" dirty="0"/>
              <a:t>.</a:t>
            </a:r>
          </a:p>
        </p:txBody>
      </p:sp>
    </p:spTree>
    <p:extLst>
      <p:ext uri="{BB962C8B-B14F-4D97-AF65-F5344CB8AC3E}">
        <p14:creationId xmlns:p14="http://schemas.microsoft.com/office/powerpoint/2010/main" val="2806977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D09A-5140-B652-A8D5-126433DEA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6E5A3-E62F-697E-E589-FE47933F3D46}"/>
              </a:ext>
            </a:extLst>
          </p:cNvPr>
          <p:cNvSpPr>
            <a:spLocks noGrp="1"/>
          </p:cNvSpPr>
          <p:nvPr>
            <p:ph type="title"/>
          </p:nvPr>
        </p:nvSpPr>
        <p:spPr>
          <a:xfrm>
            <a:off x="457200" y="453189"/>
            <a:ext cx="8229600" cy="914400"/>
          </a:xfrm>
        </p:spPr>
        <p:txBody>
          <a:bodyPr/>
          <a:lstStyle/>
          <a:p>
            <a:r>
              <a:rPr lang="en-US" b="1" dirty="0"/>
              <a:t>NCAP Standards Changes 2025</a:t>
            </a:r>
          </a:p>
        </p:txBody>
      </p:sp>
      <p:sp>
        <p:nvSpPr>
          <p:cNvPr id="3" name="Content Placeholder 2">
            <a:extLst>
              <a:ext uri="{FF2B5EF4-FFF2-40B4-BE49-F238E27FC236}">
                <a16:creationId xmlns:a16="http://schemas.microsoft.com/office/drawing/2014/main" id="{0B058425-839E-9370-865D-4E00523A92DD}"/>
              </a:ext>
            </a:extLst>
          </p:cNvPr>
          <p:cNvSpPr>
            <a:spLocks noGrp="1"/>
          </p:cNvSpPr>
          <p:nvPr>
            <p:ph idx="1"/>
          </p:nvPr>
        </p:nvSpPr>
        <p:spPr>
          <a:xfrm>
            <a:off x="457200" y="1391652"/>
            <a:ext cx="8229600" cy="4856748"/>
          </a:xfrm>
        </p:spPr>
        <p:txBody>
          <a:bodyPr/>
          <a:lstStyle/>
          <a:p>
            <a:pPr>
              <a:buNone/>
            </a:pPr>
            <a:r>
              <a:rPr lang="en-US" sz="2800" b="1" dirty="0"/>
              <a:t>SQ-406 AQUATICS STAFF</a:t>
            </a:r>
          </a:p>
          <a:p>
            <a:pPr>
              <a:buNone/>
            </a:pPr>
            <a:endParaRPr lang="en-US" sz="2800" b="1" dirty="0"/>
          </a:p>
          <a:p>
            <a:r>
              <a:rPr lang="en-US" sz="2800" b="1" dirty="0"/>
              <a:t>The American Red Cross terminated the program that allowed Scouting to train BSA Lifeguards using American Red Cross Materials.</a:t>
            </a:r>
            <a:endParaRPr lang="en-US" sz="2800" dirty="0"/>
          </a:p>
        </p:txBody>
      </p:sp>
    </p:spTree>
    <p:extLst>
      <p:ext uri="{BB962C8B-B14F-4D97-AF65-F5344CB8AC3E}">
        <p14:creationId xmlns:p14="http://schemas.microsoft.com/office/powerpoint/2010/main" val="1614302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325BC-5499-2193-474C-7614A4DF0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694ED-6474-679D-EAD3-61BEF1FCB280}"/>
              </a:ext>
            </a:extLst>
          </p:cNvPr>
          <p:cNvSpPr>
            <a:spLocks noGrp="1"/>
          </p:cNvSpPr>
          <p:nvPr>
            <p:ph type="title"/>
          </p:nvPr>
        </p:nvSpPr>
        <p:spPr>
          <a:xfrm>
            <a:off x="457200" y="453189"/>
            <a:ext cx="8229600" cy="914400"/>
          </a:xfrm>
        </p:spPr>
        <p:txBody>
          <a:bodyPr/>
          <a:lstStyle/>
          <a:p>
            <a:r>
              <a:rPr lang="en-US" b="1" dirty="0"/>
              <a:t>NCAP Standards Changes 2025</a:t>
            </a:r>
          </a:p>
        </p:txBody>
      </p:sp>
      <p:sp>
        <p:nvSpPr>
          <p:cNvPr id="3" name="Content Placeholder 2">
            <a:extLst>
              <a:ext uri="{FF2B5EF4-FFF2-40B4-BE49-F238E27FC236}">
                <a16:creationId xmlns:a16="http://schemas.microsoft.com/office/drawing/2014/main" id="{EB43CD5C-4FCD-F40C-E9A0-17C9AC2CEB9B}"/>
              </a:ext>
            </a:extLst>
          </p:cNvPr>
          <p:cNvSpPr>
            <a:spLocks noGrp="1"/>
          </p:cNvSpPr>
          <p:nvPr>
            <p:ph idx="1"/>
          </p:nvPr>
        </p:nvSpPr>
        <p:spPr>
          <a:xfrm>
            <a:off x="457200" y="1391652"/>
            <a:ext cx="8229600" cy="4856748"/>
          </a:xfrm>
        </p:spPr>
        <p:txBody>
          <a:bodyPr/>
          <a:lstStyle/>
          <a:p>
            <a:pPr>
              <a:buNone/>
            </a:pPr>
            <a:r>
              <a:rPr lang="en-US" sz="2800" b="1" dirty="0"/>
              <a:t>SQ-412 Other Program Staff Qualifications </a:t>
            </a:r>
          </a:p>
          <a:p>
            <a:pPr>
              <a:buNone/>
            </a:pPr>
            <a:r>
              <a:rPr lang="en-US" sz="2800" b="1" dirty="0"/>
              <a:t>Specific Requirement D.</a:t>
            </a:r>
          </a:p>
          <a:p>
            <a:r>
              <a:rPr lang="en-US" sz="2400" b="1" dirty="0"/>
              <a:t>In a Scouts BSA, Venturing, or Sea Scout day camp or long-term camp, if a first-year camper program is offered, the first-year camper director is at least 18 years of age and holds a valid certificate of training from the Outdoor Skills section of the National Camping School or has equivalent skills as determined by the council</a:t>
            </a:r>
          </a:p>
        </p:txBody>
      </p:sp>
    </p:spTree>
    <p:extLst>
      <p:ext uri="{BB962C8B-B14F-4D97-AF65-F5344CB8AC3E}">
        <p14:creationId xmlns:p14="http://schemas.microsoft.com/office/powerpoint/2010/main" val="3166439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457B-D7FE-0C26-6AF8-01AC685C4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B8A66-D5AE-5BD7-CC78-C5511CA0DCAB}"/>
              </a:ext>
            </a:extLst>
          </p:cNvPr>
          <p:cNvSpPr>
            <a:spLocks noGrp="1"/>
          </p:cNvSpPr>
          <p:nvPr>
            <p:ph type="title"/>
          </p:nvPr>
        </p:nvSpPr>
        <p:spPr>
          <a:xfrm>
            <a:off x="457200" y="453189"/>
            <a:ext cx="8229600" cy="914400"/>
          </a:xfrm>
        </p:spPr>
        <p:txBody>
          <a:bodyPr/>
          <a:lstStyle/>
          <a:p>
            <a:r>
              <a:rPr lang="en-US" b="1" dirty="0"/>
              <a:t>NCAP Standards Changes 2025</a:t>
            </a:r>
          </a:p>
        </p:txBody>
      </p:sp>
      <p:sp>
        <p:nvSpPr>
          <p:cNvPr id="3" name="Content Placeholder 2">
            <a:extLst>
              <a:ext uri="{FF2B5EF4-FFF2-40B4-BE49-F238E27FC236}">
                <a16:creationId xmlns:a16="http://schemas.microsoft.com/office/drawing/2014/main" id="{BBD058E9-5C34-0CD5-FFE9-F044D82E0D64}"/>
              </a:ext>
            </a:extLst>
          </p:cNvPr>
          <p:cNvSpPr>
            <a:spLocks noGrp="1"/>
          </p:cNvSpPr>
          <p:nvPr>
            <p:ph idx="1"/>
          </p:nvPr>
        </p:nvSpPr>
        <p:spPr>
          <a:xfrm>
            <a:off x="457200" y="1391652"/>
            <a:ext cx="8229600" cy="4856748"/>
          </a:xfrm>
        </p:spPr>
        <p:txBody>
          <a:bodyPr/>
          <a:lstStyle/>
          <a:p>
            <a:pPr>
              <a:buNone/>
            </a:pPr>
            <a:r>
              <a:rPr lang="en-US" sz="2800" b="1" dirty="0"/>
              <a:t>RP-551 Mental Emotional and social Health</a:t>
            </a:r>
          </a:p>
          <a:p>
            <a:pPr>
              <a:buNone/>
            </a:pPr>
            <a:r>
              <a:rPr lang="en-US" sz="2800" b="1" dirty="0"/>
              <a:t>              (MESH) Support</a:t>
            </a:r>
          </a:p>
          <a:p>
            <a:pPr>
              <a:buNone/>
            </a:pPr>
            <a:r>
              <a:rPr lang="en-US" sz="2800" b="1" dirty="0"/>
              <a:t>Effective January 1, 2026</a:t>
            </a:r>
          </a:p>
          <a:p>
            <a:pPr>
              <a:buNone/>
            </a:pPr>
            <a:r>
              <a:rPr lang="en-US" sz="2800" b="1" dirty="0"/>
              <a:t>This standard has been entirely rewritten</a:t>
            </a:r>
          </a:p>
          <a:p>
            <a:pPr marL="0" indent="0">
              <a:buNone/>
            </a:pPr>
            <a:r>
              <a:rPr lang="en-US" sz="2800" b="1" dirty="0"/>
              <a:t>Scouting continues to work to improve and enhance its’ awareness of and ability to support staff, camper and visitor mental, emotional and social health needs.</a:t>
            </a:r>
            <a:endParaRPr lang="en-US" sz="2800" dirty="0"/>
          </a:p>
        </p:txBody>
      </p:sp>
    </p:spTree>
    <p:extLst>
      <p:ext uri="{BB962C8B-B14F-4D97-AF65-F5344CB8AC3E}">
        <p14:creationId xmlns:p14="http://schemas.microsoft.com/office/powerpoint/2010/main" val="3429923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94E47-C28D-F356-4343-204152B47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DF129-8807-D841-7F68-5998CDEA2270}"/>
              </a:ext>
            </a:extLst>
          </p:cNvPr>
          <p:cNvSpPr>
            <a:spLocks noGrp="1"/>
          </p:cNvSpPr>
          <p:nvPr>
            <p:ph type="title"/>
          </p:nvPr>
        </p:nvSpPr>
        <p:spPr>
          <a:xfrm>
            <a:off x="457200" y="453189"/>
            <a:ext cx="8229600" cy="914400"/>
          </a:xfrm>
        </p:spPr>
        <p:txBody>
          <a:bodyPr/>
          <a:lstStyle/>
          <a:p>
            <a:r>
              <a:rPr lang="en-US" b="1" dirty="0"/>
              <a:t>NCAP Standards Changes 2025</a:t>
            </a:r>
          </a:p>
        </p:txBody>
      </p:sp>
      <p:sp>
        <p:nvSpPr>
          <p:cNvPr id="3" name="Content Placeholder 2">
            <a:extLst>
              <a:ext uri="{FF2B5EF4-FFF2-40B4-BE49-F238E27FC236}">
                <a16:creationId xmlns:a16="http://schemas.microsoft.com/office/drawing/2014/main" id="{DC455477-3954-72A3-E2E5-E522FE4005F7}"/>
              </a:ext>
            </a:extLst>
          </p:cNvPr>
          <p:cNvSpPr>
            <a:spLocks noGrp="1"/>
          </p:cNvSpPr>
          <p:nvPr>
            <p:ph idx="1"/>
          </p:nvPr>
        </p:nvSpPr>
        <p:spPr>
          <a:xfrm>
            <a:off x="457200" y="2001252"/>
            <a:ext cx="8229600" cy="4856748"/>
          </a:xfrm>
        </p:spPr>
        <p:txBody>
          <a:bodyPr/>
          <a:lstStyle/>
          <a:p>
            <a:pPr algn="ctr">
              <a:buNone/>
            </a:pPr>
            <a:r>
              <a:rPr lang="en-US" sz="4000" b="1" dirty="0"/>
              <a:t>Changes to</a:t>
            </a:r>
          </a:p>
          <a:p>
            <a:pPr algn="ctr">
              <a:buNone/>
            </a:pPr>
            <a:endParaRPr lang="en-US" sz="4000" b="1" dirty="0"/>
          </a:p>
          <a:p>
            <a:pPr algn="ctr">
              <a:buNone/>
            </a:pPr>
            <a:r>
              <a:rPr lang="en-US" sz="4000" b="1" dirty="0"/>
              <a:t>Range and Target Activity standards </a:t>
            </a:r>
          </a:p>
        </p:txBody>
      </p:sp>
    </p:spTree>
    <p:extLst>
      <p:ext uri="{BB962C8B-B14F-4D97-AF65-F5344CB8AC3E}">
        <p14:creationId xmlns:p14="http://schemas.microsoft.com/office/powerpoint/2010/main" val="213077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9AB053-65A6-FE22-96B2-3AE6DFDF034A}"/>
              </a:ext>
            </a:extLst>
          </p:cNvPr>
          <p:cNvSpPr>
            <a:spLocks noGrp="1"/>
          </p:cNvSpPr>
          <p:nvPr>
            <p:ph type="subTitle" idx="1"/>
          </p:nvPr>
        </p:nvSpPr>
        <p:spPr>
          <a:xfrm>
            <a:off x="914400" y="1151104"/>
            <a:ext cx="6858000" cy="1241822"/>
          </a:xfrm>
        </p:spPr>
        <p:txBody>
          <a:bodyPr>
            <a:noAutofit/>
          </a:bodyPr>
          <a:lstStyle/>
          <a:p>
            <a:pPr>
              <a:lnSpc>
                <a:spcPct val="100000"/>
              </a:lnSpc>
            </a:pPr>
            <a:r>
              <a:rPr lang="en-US" sz="3600" b="1" u="sng" dirty="0"/>
              <a:t>NCAP Circular 21, August 25, 2024</a:t>
            </a:r>
          </a:p>
          <a:p>
            <a:pPr algn="l">
              <a:lnSpc>
                <a:spcPct val="100000"/>
              </a:lnSpc>
            </a:pPr>
            <a:r>
              <a:rPr lang="en-US" sz="1400" b="1" dirty="0"/>
              <a:t>As announced at the National Annual Meeting in May, Scouting America has undertaken a comprehensive review of range and target activities, formerly known as shooting sports, that Scouting America provides as part of the Scouting program for youth.</a:t>
            </a:r>
          </a:p>
          <a:p>
            <a:pPr algn="l">
              <a:lnSpc>
                <a:spcPct val="100000"/>
              </a:lnSpc>
            </a:pPr>
            <a:r>
              <a:rPr lang="en-US" sz="1400" b="1" dirty="0"/>
              <a:t>The purpose of Scouting America’s range and target activities is, first and foremost, centered around teaching range and firearm </a:t>
            </a:r>
            <a:r>
              <a:rPr lang="en-US" sz="1400" b="1" u="sng" dirty="0"/>
              <a:t>safety</a:t>
            </a:r>
            <a:r>
              <a:rPr lang="en-US" sz="1400" b="1" dirty="0"/>
              <a:t>.</a:t>
            </a:r>
          </a:p>
          <a:p>
            <a:pPr marL="214313" indent="-214313" algn="l">
              <a:buFont typeface="Arial" panose="020B0604020202020204" pitchFamily="34" charset="0"/>
              <a:buChar char="•"/>
            </a:pPr>
            <a:r>
              <a:rPr lang="en-US" sz="1400" b="1" dirty="0"/>
              <a:t>Age appropriate	</a:t>
            </a:r>
          </a:p>
          <a:p>
            <a:pPr marL="214313" indent="-214313" algn="l">
              <a:buFont typeface="Arial" panose="020B0604020202020204" pitchFamily="34" charset="0"/>
              <a:buChar char="•"/>
            </a:pPr>
            <a:r>
              <a:rPr lang="en-US" sz="1400" b="1" dirty="0"/>
              <a:t>Experiential learning activities</a:t>
            </a:r>
          </a:p>
          <a:p>
            <a:pPr algn="l">
              <a:lnSpc>
                <a:spcPct val="100000"/>
              </a:lnSpc>
            </a:pPr>
            <a:r>
              <a:rPr lang="en-US" sz="1400" b="1" dirty="0"/>
              <a:t>Updates in NCAP Circ. 21 took effect 1 September 2024 and apply to long-term, short-term, and day camps</a:t>
            </a:r>
          </a:p>
          <a:p>
            <a:pPr marL="214313" indent="-214313" algn="l">
              <a:buFont typeface="Arial" panose="020B0604020202020204" pitchFamily="34" charset="0"/>
              <a:buChar char="•"/>
            </a:pPr>
            <a:r>
              <a:rPr lang="en-US" sz="1400" b="1" dirty="0"/>
              <a:t>NCAP Standards PS 213 and 214 as well as SQ-407 are updated</a:t>
            </a:r>
          </a:p>
          <a:p>
            <a:pPr marL="557213" lvl="1" indent="-214313" algn="l">
              <a:buFont typeface="Arial" panose="020B0604020202020204" pitchFamily="34" charset="0"/>
              <a:buChar char="•"/>
            </a:pPr>
            <a:r>
              <a:rPr lang="en-US" sz="1400" b="1" dirty="0"/>
              <a:t>SQ-408 is combined with SQ-407</a:t>
            </a:r>
          </a:p>
          <a:p>
            <a:pPr marL="214313" indent="-214313" algn="l">
              <a:buFont typeface="Arial" panose="020B0604020202020204" pitchFamily="34" charset="0"/>
              <a:buChar char="•"/>
            </a:pPr>
            <a:r>
              <a:rPr lang="en-US" sz="1400" b="1" dirty="0"/>
              <a:t>National Range and Target Activities manual along with G2SS covers all activities year-round</a:t>
            </a:r>
          </a:p>
          <a:p>
            <a:pPr algn="l">
              <a:lnSpc>
                <a:spcPct val="100000"/>
              </a:lnSpc>
            </a:pPr>
            <a:r>
              <a:rPr lang="en-US" sz="1400" b="1" dirty="0"/>
              <a:t>“Shooting Sports” now referred to as “Range and Target Activities (RATA)”</a:t>
            </a:r>
          </a:p>
          <a:p>
            <a:pPr algn="l">
              <a:lnSpc>
                <a:spcPct val="100000"/>
              </a:lnSpc>
            </a:pPr>
            <a:r>
              <a:rPr lang="en-US" sz="1400" b="1" dirty="0"/>
              <a:t>“Shooting Sports Director (SSD)” is now “Range Activities Director (RAD)” </a:t>
            </a:r>
          </a:p>
          <a:p>
            <a:pPr algn="l"/>
            <a:endParaRPr lang="en-US" sz="1400" b="1" dirty="0">
              <a:latin typeface="ArialMT"/>
            </a:endParaRPr>
          </a:p>
          <a:p>
            <a:pPr marL="214313" indent="-214313" algn="l">
              <a:buFont typeface="Arial" panose="020B0604020202020204" pitchFamily="34" charset="0"/>
              <a:buChar char="•"/>
            </a:pPr>
            <a:endParaRPr lang="en-US" sz="1050" dirty="0"/>
          </a:p>
        </p:txBody>
      </p:sp>
      <p:sp>
        <p:nvSpPr>
          <p:cNvPr id="2" name="Content Placeholder 2">
            <a:extLst>
              <a:ext uri="{FF2B5EF4-FFF2-40B4-BE49-F238E27FC236}">
                <a16:creationId xmlns:a16="http://schemas.microsoft.com/office/drawing/2014/main" id="{FC7ED387-A3C9-6EF2-A828-0F9B366DF62C}"/>
              </a:ext>
            </a:extLst>
          </p:cNvPr>
          <p:cNvSpPr txBox="1">
            <a:spLocks/>
          </p:cNvSpPr>
          <p:nvPr/>
        </p:nvSpPr>
        <p:spPr>
          <a:xfrm>
            <a:off x="919480" y="5577847"/>
            <a:ext cx="5598857" cy="2580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i="1" dirty="0"/>
              <a:t>Note: No significant changes to Cub range activities, throwing activities, archery, shotgun, or chalkball.</a:t>
            </a:r>
          </a:p>
          <a:p>
            <a:pPr marL="0" indent="0">
              <a:buNone/>
            </a:pPr>
            <a:r>
              <a:rPr lang="en-US" sz="1400" b="1" i="1" dirty="0"/>
              <a:t>Effective in 2024, Cub Shooting Sports was incorporated into advancement adventures</a:t>
            </a:r>
          </a:p>
        </p:txBody>
      </p:sp>
    </p:spTree>
    <p:extLst>
      <p:ext uri="{BB962C8B-B14F-4D97-AF65-F5344CB8AC3E}">
        <p14:creationId xmlns:p14="http://schemas.microsoft.com/office/powerpoint/2010/main" val="4227732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5CDD-7A2E-F50C-E7FE-EF09F4FEE01E}"/>
              </a:ext>
            </a:extLst>
          </p:cNvPr>
          <p:cNvSpPr>
            <a:spLocks noGrp="1"/>
          </p:cNvSpPr>
          <p:nvPr>
            <p:ph type="title"/>
          </p:nvPr>
        </p:nvSpPr>
        <p:spPr>
          <a:xfrm>
            <a:off x="457200" y="838200"/>
            <a:ext cx="8229600" cy="914400"/>
          </a:xfrm>
        </p:spPr>
        <p:txBody>
          <a:bodyPr/>
          <a:lstStyle/>
          <a:p>
            <a:pPr algn="ctr"/>
            <a:r>
              <a:rPr lang="en-US" sz="3600" u="sng" dirty="0"/>
              <a:t>Range And Target Activities Major Changes</a:t>
            </a:r>
          </a:p>
        </p:txBody>
      </p:sp>
      <p:sp>
        <p:nvSpPr>
          <p:cNvPr id="3" name="Content Placeholder 2">
            <a:extLst>
              <a:ext uri="{FF2B5EF4-FFF2-40B4-BE49-F238E27FC236}">
                <a16:creationId xmlns:a16="http://schemas.microsoft.com/office/drawing/2014/main" id="{7DC7216F-99A4-DD3E-E717-E2F7BFA52C59}"/>
              </a:ext>
            </a:extLst>
          </p:cNvPr>
          <p:cNvSpPr>
            <a:spLocks noGrp="1"/>
          </p:cNvSpPr>
          <p:nvPr>
            <p:ph idx="1"/>
          </p:nvPr>
        </p:nvSpPr>
        <p:spPr>
          <a:xfrm>
            <a:off x="482600" y="1722120"/>
            <a:ext cx="7886700" cy="3962400"/>
          </a:xfrm>
        </p:spPr>
        <p:txBody>
          <a:bodyPr>
            <a:noAutofit/>
          </a:bodyPr>
          <a:lstStyle/>
          <a:p>
            <a:pPr marL="0" indent="0">
              <a:lnSpc>
                <a:spcPct val="120000"/>
              </a:lnSpc>
              <a:buNone/>
            </a:pPr>
            <a:r>
              <a:rPr lang="en-US" sz="2000" u="sng" dirty="0"/>
              <a:t>RIFLE</a:t>
            </a:r>
          </a:p>
          <a:p>
            <a:pPr>
              <a:lnSpc>
                <a:spcPct val="120000"/>
              </a:lnSpc>
            </a:pPr>
            <a:r>
              <a:rPr lang="en-US" sz="2000" dirty="0"/>
              <a:t>Center-fire rifle and youth hunting is removed entirely</a:t>
            </a:r>
          </a:p>
          <a:p>
            <a:pPr lvl="1">
              <a:lnSpc>
                <a:spcPct val="120000"/>
              </a:lnSpc>
            </a:pPr>
            <a:r>
              <a:rPr lang="en-US" sz="2000" dirty="0"/>
              <a:t>Hunter Education safety courses remain </a:t>
            </a:r>
            <a:r>
              <a:rPr lang="en-US" sz="2000" i="1" dirty="0"/>
              <a:t>(merit badge requirement, general safety, etc.)</a:t>
            </a:r>
          </a:p>
          <a:p>
            <a:pPr>
              <a:lnSpc>
                <a:spcPct val="120000"/>
              </a:lnSpc>
            </a:pPr>
            <a:r>
              <a:rPr lang="en-US" sz="2000" dirty="0"/>
              <a:t>Emphasizes that only bolt-action rifles may be used – all age levels</a:t>
            </a:r>
          </a:p>
          <a:p>
            <a:pPr lvl="1">
              <a:lnSpc>
                <a:spcPct val="120000"/>
              </a:lnSpc>
            </a:pPr>
            <a:r>
              <a:rPr lang="en-US" sz="2000" dirty="0"/>
              <a:t>Except for Cowboy Action approved activities – lever-action with tubular magazine may be used</a:t>
            </a:r>
          </a:p>
          <a:p>
            <a:pPr>
              <a:lnSpc>
                <a:spcPct val="120000"/>
              </a:lnSpc>
            </a:pPr>
            <a:r>
              <a:rPr lang="en-US" sz="2000" dirty="0"/>
              <a:t>Ammunition – Only .22LR or .177 caliber may be used</a:t>
            </a:r>
          </a:p>
          <a:p>
            <a:pPr>
              <a:lnSpc>
                <a:spcPct val="120000"/>
              </a:lnSpc>
            </a:pPr>
            <a:r>
              <a:rPr lang="en-US" sz="2000" dirty="0"/>
              <a:t>Rifles used for Multi-Gun AirSoft must simulate bolt-action only; rifles used must have any full-auto mode disabled</a:t>
            </a:r>
          </a:p>
        </p:txBody>
      </p:sp>
    </p:spTree>
    <p:extLst>
      <p:ext uri="{BB962C8B-B14F-4D97-AF65-F5344CB8AC3E}">
        <p14:creationId xmlns:p14="http://schemas.microsoft.com/office/powerpoint/2010/main" val="867451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83C16-B6D7-AD66-B0A5-C41F01706A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B9AD1-5304-8B79-72BB-72EB7B3C49C7}"/>
              </a:ext>
            </a:extLst>
          </p:cNvPr>
          <p:cNvSpPr>
            <a:spLocks noGrp="1"/>
          </p:cNvSpPr>
          <p:nvPr>
            <p:ph idx="1"/>
          </p:nvPr>
        </p:nvSpPr>
        <p:spPr>
          <a:xfrm>
            <a:off x="628650" y="1557659"/>
            <a:ext cx="7886700" cy="3335516"/>
          </a:xfrm>
        </p:spPr>
        <p:txBody>
          <a:bodyPr>
            <a:noAutofit/>
          </a:bodyPr>
          <a:lstStyle/>
          <a:p>
            <a:pPr marL="0" indent="0">
              <a:lnSpc>
                <a:spcPct val="120000"/>
              </a:lnSpc>
              <a:buNone/>
            </a:pPr>
            <a:r>
              <a:rPr lang="en-US" sz="1400" b="1" u="sng" dirty="0"/>
              <a:t>PISTOL</a:t>
            </a:r>
          </a:p>
          <a:p>
            <a:pPr>
              <a:lnSpc>
                <a:spcPct val="120000"/>
              </a:lnSpc>
            </a:pPr>
            <a:r>
              <a:rPr lang="en-US" sz="1400" b="1" dirty="0"/>
              <a:t>All older youth may participate in pistol range activities</a:t>
            </a:r>
          </a:p>
          <a:p>
            <a:pPr lvl="1">
              <a:lnSpc>
                <a:spcPct val="120000"/>
              </a:lnSpc>
            </a:pPr>
            <a:r>
              <a:rPr lang="en-US" sz="1400" b="1" i="1" dirty="0"/>
              <a:t>Age 14 OR age 13 and completed the eight grade, and older</a:t>
            </a:r>
          </a:p>
          <a:p>
            <a:pPr>
              <a:lnSpc>
                <a:spcPct val="120000"/>
              </a:lnSpc>
            </a:pPr>
            <a:r>
              <a:rPr lang="en-US" sz="1400" b="1" dirty="0"/>
              <a:t>Revolvers and semi-auto pistols may be used </a:t>
            </a:r>
          </a:p>
          <a:p>
            <a:pPr>
              <a:lnSpc>
                <a:spcPct val="120000"/>
              </a:lnSpc>
            </a:pPr>
            <a:r>
              <a:rPr lang="en-US" sz="1400" b="1" dirty="0"/>
              <a:t>The NRA FIRST Steps Pistol program must be used – no other lesson plan is allowed</a:t>
            </a:r>
          </a:p>
          <a:p>
            <a:pPr lvl="1">
              <a:lnSpc>
                <a:spcPct val="120000"/>
              </a:lnSpc>
            </a:pPr>
            <a:r>
              <a:rPr lang="en-US" sz="1400" b="1" dirty="0"/>
              <a:t>Except for Cowboy Action</a:t>
            </a:r>
          </a:p>
          <a:p>
            <a:pPr>
              <a:lnSpc>
                <a:spcPct val="120000"/>
              </a:lnSpc>
            </a:pPr>
            <a:r>
              <a:rPr lang="en-US" sz="1400" b="1" dirty="0"/>
              <a:t>Ammunition – Only .22LR, 9mm, .38 caliber, or .177 caliber may be used</a:t>
            </a:r>
          </a:p>
          <a:p>
            <a:pPr>
              <a:lnSpc>
                <a:spcPct val="120000"/>
              </a:lnSpc>
            </a:pPr>
            <a:r>
              <a:rPr lang="en-US" sz="1400" b="1" dirty="0"/>
              <a:t>Pistols are removed from muzzle-loading and multi-gun AirSoft activities</a:t>
            </a:r>
          </a:p>
          <a:p>
            <a:pPr>
              <a:lnSpc>
                <a:spcPct val="120000"/>
              </a:lnSpc>
            </a:pPr>
            <a:r>
              <a:rPr lang="en-US" sz="1400" b="1" dirty="0"/>
              <a:t>Pistol activities must be conducted at district level or higher day camp, short-term camp, or long-term camp only</a:t>
            </a:r>
          </a:p>
          <a:p>
            <a:pPr lvl="1">
              <a:lnSpc>
                <a:spcPct val="120000"/>
              </a:lnSpc>
            </a:pPr>
            <a:r>
              <a:rPr lang="en-US" sz="1400" b="1" dirty="0"/>
              <a:t>Units may not conduct pistol activities </a:t>
            </a:r>
          </a:p>
          <a:p>
            <a:pPr lvl="1">
              <a:lnSpc>
                <a:spcPct val="120000"/>
              </a:lnSpc>
            </a:pPr>
            <a:r>
              <a:rPr lang="en-US" sz="1400" b="1" dirty="0"/>
              <a:t>The BSA Pistol Safety and Marksmanship program is retired and may no longer be used</a:t>
            </a:r>
          </a:p>
        </p:txBody>
      </p:sp>
      <p:sp>
        <p:nvSpPr>
          <p:cNvPr id="7" name="Title 1">
            <a:extLst>
              <a:ext uri="{FF2B5EF4-FFF2-40B4-BE49-F238E27FC236}">
                <a16:creationId xmlns:a16="http://schemas.microsoft.com/office/drawing/2014/main" id="{607F2E7F-7BF4-06FF-156B-22A03A568B10}"/>
              </a:ext>
            </a:extLst>
          </p:cNvPr>
          <p:cNvSpPr txBox="1">
            <a:spLocks/>
          </p:cNvSpPr>
          <p:nvPr/>
        </p:nvSpPr>
        <p:spPr>
          <a:xfrm>
            <a:off x="0" y="593967"/>
            <a:ext cx="8839200"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u="sng" dirty="0"/>
              <a:t>Range And Target Activities Major Changes</a:t>
            </a:r>
          </a:p>
        </p:txBody>
      </p:sp>
    </p:spTree>
    <p:extLst>
      <p:ext uri="{BB962C8B-B14F-4D97-AF65-F5344CB8AC3E}">
        <p14:creationId xmlns:p14="http://schemas.microsoft.com/office/powerpoint/2010/main" val="2965290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5FF97-46B9-737C-5EDE-5A02DDA624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3050B-ED56-7782-3EF3-C88ED2B7F94E}"/>
              </a:ext>
            </a:extLst>
          </p:cNvPr>
          <p:cNvSpPr>
            <a:spLocks noGrp="1"/>
          </p:cNvSpPr>
          <p:nvPr>
            <p:ph idx="1"/>
          </p:nvPr>
        </p:nvSpPr>
        <p:spPr>
          <a:xfrm>
            <a:off x="648970" y="1673339"/>
            <a:ext cx="7886700" cy="3084794"/>
          </a:xfrm>
        </p:spPr>
        <p:txBody>
          <a:bodyPr>
            <a:normAutofit fontScale="25000" lnSpcReduction="20000"/>
          </a:bodyPr>
          <a:lstStyle/>
          <a:p>
            <a:pPr marL="0" indent="0">
              <a:lnSpc>
                <a:spcPct val="110000"/>
              </a:lnSpc>
              <a:buNone/>
            </a:pPr>
            <a:r>
              <a:rPr lang="en-US" sz="7200" u="sng" dirty="0"/>
              <a:t>RANGES</a:t>
            </a:r>
          </a:p>
          <a:p>
            <a:pPr>
              <a:lnSpc>
                <a:spcPct val="110000"/>
              </a:lnSpc>
            </a:pPr>
            <a:r>
              <a:rPr lang="en-US" sz="7200" dirty="0"/>
              <a:t>Ranges used must be Nationally Accredited properties or commercial ranges:</a:t>
            </a:r>
          </a:p>
          <a:p>
            <a:pPr lvl="1">
              <a:lnSpc>
                <a:spcPct val="110000"/>
              </a:lnSpc>
            </a:pPr>
            <a:r>
              <a:rPr lang="en-US" sz="7200" dirty="0"/>
              <a:t>A “commercial firearm range” is a supervised facility that offers a controlled environment for safe firearm practice. It will provide shooting lanes, targets, and may offer equipment rentals and training in safe firearm handling and marksmanship. Standard operating procedures are required for each firearm type used on-site. Scouting’s range and target activities must follow all of Scouting’s range and target activities policies or range standard operating procedures that are equivalently stringent, including no variation from Scouting’s limitations on firearms used. These ranges must be operated by a licensed business, a government entity or a nonprofit. Additionally, a commercial range should have its own liability insurance coverage.</a:t>
            </a:r>
            <a:endParaRPr lang="en-US" sz="7200" kern="100" dirty="0">
              <a:ea typeface="Aptos" panose="020B0004020202020204" pitchFamily="34" charset="0"/>
              <a:cs typeface="Times New Roman" panose="02020603050405020304" pitchFamily="18" charset="0"/>
            </a:endParaRPr>
          </a:p>
          <a:p>
            <a:pPr marL="0" indent="0">
              <a:lnSpc>
                <a:spcPct val="110000"/>
              </a:lnSpc>
              <a:buNone/>
            </a:pPr>
            <a:r>
              <a:rPr lang="en-US" sz="7200" i="1" dirty="0"/>
              <a:t>See NCAP Circular 22, page 28, for latest update to the commercial range definition in PS-214 – changes the Range and Activities Manual manual also.</a:t>
            </a:r>
          </a:p>
          <a:p>
            <a:pPr>
              <a:lnSpc>
                <a:spcPct val="110000"/>
              </a:lnSpc>
            </a:pPr>
            <a:r>
              <a:rPr lang="en-US" sz="7200" dirty="0"/>
              <a:t>The Private Range approval process is retired and no longer used</a:t>
            </a:r>
          </a:p>
          <a:p>
            <a:endParaRPr lang="en-US" i="1" dirty="0"/>
          </a:p>
        </p:txBody>
      </p:sp>
      <p:sp>
        <p:nvSpPr>
          <p:cNvPr id="8" name="Title 1">
            <a:extLst>
              <a:ext uri="{FF2B5EF4-FFF2-40B4-BE49-F238E27FC236}">
                <a16:creationId xmlns:a16="http://schemas.microsoft.com/office/drawing/2014/main" id="{E34F8BD8-196C-682C-3A82-26C20318AB3A}"/>
              </a:ext>
            </a:extLst>
          </p:cNvPr>
          <p:cNvSpPr>
            <a:spLocks noGrp="1"/>
          </p:cNvSpPr>
          <p:nvPr>
            <p:ph type="title"/>
          </p:nvPr>
        </p:nvSpPr>
        <p:spPr>
          <a:xfrm>
            <a:off x="608330" y="679167"/>
            <a:ext cx="8210550" cy="994172"/>
          </a:xfrm>
        </p:spPr>
        <p:txBody>
          <a:bodyPr/>
          <a:lstStyle/>
          <a:p>
            <a:pPr algn="ctr"/>
            <a:r>
              <a:rPr lang="en-US" sz="3600" u="sng" dirty="0"/>
              <a:t>Range And Target Activities Major Changes</a:t>
            </a:r>
          </a:p>
        </p:txBody>
      </p:sp>
    </p:spTree>
    <p:extLst>
      <p:ext uri="{BB962C8B-B14F-4D97-AF65-F5344CB8AC3E}">
        <p14:creationId xmlns:p14="http://schemas.microsoft.com/office/powerpoint/2010/main" val="423907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77779"/>
            <a:ext cx="8229600" cy="1074822"/>
          </a:xfrm>
        </p:spPr>
        <p:txBody>
          <a:bodyPr/>
          <a:lstStyle/>
          <a:p>
            <a:r>
              <a:rPr lang="en-US" altLang="en-US" dirty="0"/>
              <a:t>Welcome</a:t>
            </a:r>
            <a:br>
              <a:rPr lang="en-US" altLang="en-US" dirty="0"/>
            </a:br>
            <a:r>
              <a:rPr lang="en-US" altLang="en-US" sz="3600" dirty="0"/>
              <a:t>Seminar Agenda</a:t>
            </a:r>
          </a:p>
        </p:txBody>
      </p:sp>
      <p:sp>
        <p:nvSpPr>
          <p:cNvPr id="17411" name="Content Placeholder 2"/>
          <p:cNvSpPr>
            <a:spLocks noGrp="1"/>
          </p:cNvSpPr>
          <p:nvPr>
            <p:ph idx="1"/>
          </p:nvPr>
        </p:nvSpPr>
        <p:spPr>
          <a:xfrm>
            <a:off x="457200" y="1752600"/>
            <a:ext cx="8229600" cy="4572000"/>
          </a:xfrm>
        </p:spPr>
        <p:txBody>
          <a:bodyPr/>
          <a:lstStyle/>
          <a:p>
            <a:endParaRPr lang="en-US" altLang="en-US" sz="1200" dirty="0"/>
          </a:p>
          <a:p>
            <a:r>
              <a:rPr lang="en-US" altLang="en-US" sz="2800" dirty="0"/>
              <a:t>Q &amp; A on online training.</a:t>
            </a:r>
          </a:p>
          <a:p>
            <a:r>
              <a:rPr lang="en-US" altLang="en-US" sz="2800" dirty="0"/>
              <a:t>Overview Zone 15 Set-up.</a:t>
            </a:r>
          </a:p>
          <a:p>
            <a:r>
              <a:rPr lang="en-US" altLang="en-US" sz="2800" dirty="0"/>
              <a:t>Zone 15 Best Practices.</a:t>
            </a:r>
          </a:p>
          <a:p>
            <a:r>
              <a:rPr lang="en-US" altLang="en-US" sz="2800" dirty="0"/>
              <a:t>Working With CCIPs.</a:t>
            </a:r>
          </a:p>
          <a:p>
            <a:r>
              <a:rPr lang="en-US" altLang="en-US" sz="2800" dirty="0"/>
              <a:t>Standard Changes 2025.</a:t>
            </a:r>
          </a:p>
          <a:p>
            <a:r>
              <a:rPr lang="en-US" altLang="en-US" sz="2800" dirty="0"/>
              <a:t>Range and Target Activities.</a:t>
            </a:r>
          </a:p>
          <a:p>
            <a:r>
              <a:rPr lang="en-US" altLang="en-US" sz="2800" dirty="0"/>
              <a:t>Assessment Study Scenarios.</a:t>
            </a:r>
          </a:p>
          <a:p>
            <a:r>
              <a:rPr lang="en-US" altLang="en-US" sz="2800" dirty="0"/>
              <a:t>Questions &amp; Answers.</a:t>
            </a:r>
          </a:p>
          <a:p>
            <a:endParaRPr lang="en-US" altLang="en-US" dirty="0"/>
          </a:p>
          <a:p>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A3279-6F39-E15F-95F9-9F1D3D505E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B995E-6F10-EDB0-6E55-B20DE1F5FFCF}"/>
              </a:ext>
            </a:extLst>
          </p:cNvPr>
          <p:cNvSpPr>
            <a:spLocks noGrp="1"/>
          </p:cNvSpPr>
          <p:nvPr>
            <p:ph idx="1"/>
          </p:nvPr>
        </p:nvSpPr>
        <p:spPr>
          <a:xfrm>
            <a:off x="628650" y="1886603"/>
            <a:ext cx="7886700" cy="3582207"/>
          </a:xfrm>
        </p:spPr>
        <p:txBody>
          <a:bodyPr>
            <a:normAutofit fontScale="92500" lnSpcReduction="20000"/>
          </a:bodyPr>
          <a:lstStyle/>
          <a:p>
            <a:pPr marL="0" indent="0">
              <a:buNone/>
            </a:pPr>
            <a:r>
              <a:rPr lang="en-US" u="sng" dirty="0"/>
              <a:t>AMMUNITION</a:t>
            </a:r>
          </a:p>
          <a:p>
            <a:pPr>
              <a:lnSpc>
                <a:spcPct val="100000"/>
              </a:lnSpc>
            </a:pPr>
            <a:r>
              <a:rPr lang="en-US" dirty="0"/>
              <a:t>Ammunition must be wholly managed by the Council	</a:t>
            </a:r>
            <a:endParaRPr lang="en-US" sz="750" kern="100" dirty="0">
              <a:ea typeface="Aptos" panose="020B0004020202020204" pitchFamily="34" charset="0"/>
              <a:cs typeface="Times New Roman" panose="02020603050405020304" pitchFamily="18" charset="0"/>
            </a:endParaRPr>
          </a:p>
          <a:p>
            <a:pPr lvl="1">
              <a:lnSpc>
                <a:spcPct val="100000"/>
              </a:lnSpc>
            </a:pPr>
            <a:r>
              <a:rPr lang="en-US" sz="1700" dirty="0"/>
              <a:t>Personal ammunition may not be used, except for use at commercial ranges</a:t>
            </a:r>
          </a:p>
          <a:p>
            <a:pPr lvl="1">
              <a:lnSpc>
                <a:spcPct val="100000"/>
              </a:lnSpc>
            </a:pPr>
            <a:r>
              <a:rPr lang="en-US" sz="1700" dirty="0"/>
              <a:t>Donated ammunition must be in new, unopened original packaging</a:t>
            </a:r>
          </a:p>
          <a:p>
            <a:pPr lvl="1">
              <a:lnSpc>
                <a:spcPct val="100000"/>
              </a:lnSpc>
            </a:pPr>
            <a:r>
              <a:rPr lang="en-US" sz="1700" dirty="0"/>
              <a:t>Local councils must develop ammunition inventory controls, pricing for use, appropriate storge, etc.</a:t>
            </a:r>
          </a:p>
          <a:p>
            <a:pPr lvl="1">
              <a:lnSpc>
                <a:spcPct val="100000"/>
              </a:lnSpc>
            </a:pPr>
            <a:endParaRPr lang="en-US" sz="975" i="1" dirty="0"/>
          </a:p>
          <a:p>
            <a:pPr>
              <a:lnSpc>
                <a:spcPct val="100000"/>
              </a:lnSpc>
            </a:pPr>
            <a:r>
              <a:rPr lang="en-US" dirty="0"/>
              <a:t>NCAP Circular 23, January 13, 2025:</a:t>
            </a:r>
          </a:p>
          <a:p>
            <a:pPr marL="342900" lvl="1" indent="0">
              <a:buNone/>
            </a:pPr>
            <a:r>
              <a:rPr lang="en-US" sz="1500" dirty="0"/>
              <a:t>“</a:t>
            </a:r>
            <a:r>
              <a:rPr lang="pt-BR" sz="1500" dirty="0"/>
              <a:t>In </a:t>
            </a:r>
            <a:r>
              <a:rPr lang="pt-BR" sz="1500" b="1" dirty="0"/>
              <a:t>NCAP Circular No. 23</a:t>
            </a:r>
            <a:r>
              <a:rPr lang="pt-BR" sz="1500" dirty="0"/>
              <a:t>, </a:t>
            </a:r>
            <a:r>
              <a:rPr lang="en-US" sz="1500" dirty="0"/>
              <a:t>NCAP is providing further guidance to councils on how to demonstrate compliance with revised Standards PS-213 and PS-214 while reducing the demonstration burden as much as possible.”</a:t>
            </a:r>
          </a:p>
          <a:p>
            <a:pPr marL="342900" lvl="1" indent="0">
              <a:buNone/>
            </a:pPr>
            <a:r>
              <a:rPr lang="en-US" sz="1500" i="1" dirty="0"/>
              <a:t>(Review of Circ 23 – on large screen and paper copies to Assessors)   </a:t>
            </a:r>
          </a:p>
        </p:txBody>
      </p:sp>
      <p:sp>
        <p:nvSpPr>
          <p:cNvPr id="4" name="Content Placeholder 2">
            <a:extLst>
              <a:ext uri="{FF2B5EF4-FFF2-40B4-BE49-F238E27FC236}">
                <a16:creationId xmlns:a16="http://schemas.microsoft.com/office/drawing/2014/main" id="{61C8C1EA-88F9-79D7-702C-2E13CF2315E3}"/>
              </a:ext>
            </a:extLst>
          </p:cNvPr>
          <p:cNvSpPr txBox="1">
            <a:spLocks/>
          </p:cNvSpPr>
          <p:nvPr/>
        </p:nvSpPr>
        <p:spPr>
          <a:xfrm>
            <a:off x="628650" y="5501153"/>
            <a:ext cx="7886700" cy="2580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Note: No significant changes to Cub range activities, throwing activities, archery, shotgun, or </a:t>
            </a:r>
            <a:r>
              <a:rPr lang="en-US" sz="1400" i="1" dirty="0" err="1"/>
              <a:t>chalkball</a:t>
            </a:r>
            <a:r>
              <a:rPr lang="en-US" sz="1400" i="1" dirty="0"/>
              <a:t>.</a:t>
            </a:r>
          </a:p>
          <a:p>
            <a:pPr marL="0" indent="0">
              <a:buNone/>
            </a:pPr>
            <a:r>
              <a:rPr lang="en-US" sz="1400" i="1" dirty="0"/>
              <a:t>Effective in 2024, Cub Shooting Sports was incorporated into advancement adventures</a:t>
            </a:r>
          </a:p>
        </p:txBody>
      </p:sp>
      <p:sp>
        <p:nvSpPr>
          <p:cNvPr id="7" name="Title 1">
            <a:extLst>
              <a:ext uri="{FF2B5EF4-FFF2-40B4-BE49-F238E27FC236}">
                <a16:creationId xmlns:a16="http://schemas.microsoft.com/office/drawing/2014/main" id="{D6A2FCED-395B-D73C-05A7-4DFFCBDA95F6}"/>
              </a:ext>
            </a:extLst>
          </p:cNvPr>
          <p:cNvSpPr>
            <a:spLocks noGrp="1"/>
          </p:cNvSpPr>
          <p:nvPr>
            <p:ph type="title"/>
          </p:nvPr>
        </p:nvSpPr>
        <p:spPr>
          <a:xfrm>
            <a:off x="342900" y="733257"/>
            <a:ext cx="8458200" cy="994172"/>
          </a:xfrm>
        </p:spPr>
        <p:txBody>
          <a:bodyPr/>
          <a:lstStyle/>
          <a:p>
            <a:pPr algn="ctr"/>
            <a:r>
              <a:rPr lang="en-US" sz="3600" u="sng" dirty="0"/>
              <a:t>Range And Target Activities Major Changes</a:t>
            </a:r>
          </a:p>
        </p:txBody>
      </p:sp>
    </p:spTree>
    <p:extLst>
      <p:ext uri="{BB962C8B-B14F-4D97-AF65-F5344CB8AC3E}">
        <p14:creationId xmlns:p14="http://schemas.microsoft.com/office/powerpoint/2010/main" val="3745276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914400"/>
          </a:xfrm>
        </p:spPr>
        <p:txBody>
          <a:bodyPr/>
          <a:lstStyle/>
          <a:p>
            <a:r>
              <a:rPr lang="en-US" altLang="en-US" dirty="0"/>
              <a:t>Climb-On Safely</a:t>
            </a:r>
          </a:p>
        </p:txBody>
      </p:sp>
      <p:sp>
        <p:nvSpPr>
          <p:cNvPr id="17411" name="Content Placeholder 2"/>
          <p:cNvSpPr>
            <a:spLocks noGrp="1"/>
          </p:cNvSpPr>
          <p:nvPr>
            <p:ph idx="1"/>
          </p:nvPr>
        </p:nvSpPr>
        <p:spPr>
          <a:xfrm>
            <a:off x="762000" y="1219200"/>
            <a:ext cx="8229600" cy="5257800"/>
          </a:xfrm>
        </p:spPr>
        <p:txBody>
          <a:bodyPr/>
          <a:lstStyle/>
          <a:p>
            <a:endParaRPr lang="en-US" altLang="en-US" sz="1200" dirty="0"/>
          </a:p>
          <a:p>
            <a:r>
              <a:rPr lang="en-US" altLang="en-US" sz="2800" dirty="0"/>
              <a:t>Climbing evolution</a:t>
            </a:r>
          </a:p>
          <a:p>
            <a:pPr marL="0" indent="0">
              <a:buNone/>
            </a:pPr>
            <a:endParaRPr lang="en-US" altLang="en-US" dirty="0"/>
          </a:p>
        </p:txBody>
      </p:sp>
      <p:pic>
        <p:nvPicPr>
          <p:cNvPr id="4" name="Picture 3" descr="A person climbing a rock wall&#10;&#10;Description automatically generated with low confidence">
            <a:extLst>
              <a:ext uri="{FF2B5EF4-FFF2-40B4-BE49-F238E27FC236}">
                <a16:creationId xmlns:a16="http://schemas.microsoft.com/office/drawing/2014/main" id="{31B822E7-44AB-4CCF-930A-021CF67BA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133600"/>
            <a:ext cx="4114800" cy="4114800"/>
          </a:xfrm>
          <a:prstGeom prst="rect">
            <a:avLst/>
          </a:prstGeom>
        </p:spPr>
      </p:pic>
    </p:spTree>
    <p:extLst>
      <p:ext uri="{BB962C8B-B14F-4D97-AF65-F5344CB8AC3E}">
        <p14:creationId xmlns:p14="http://schemas.microsoft.com/office/powerpoint/2010/main" val="1219198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D2FF-E783-46F8-AA70-A97144A32F18}"/>
              </a:ext>
            </a:extLst>
          </p:cNvPr>
          <p:cNvSpPr>
            <a:spLocks noGrp="1"/>
          </p:cNvSpPr>
          <p:nvPr>
            <p:ph type="ctrTitle"/>
          </p:nvPr>
        </p:nvSpPr>
        <p:spPr>
          <a:xfrm>
            <a:off x="673767" y="341312"/>
            <a:ext cx="7772400" cy="954088"/>
          </a:xfrm>
        </p:spPr>
        <p:txBody>
          <a:bodyPr/>
          <a:lstStyle/>
          <a:p>
            <a:r>
              <a:rPr lang="en-US" b="1" dirty="0"/>
              <a:t>Study Scenarios</a:t>
            </a:r>
            <a:endParaRPr lang="en-US"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2287A84-2E57-4569-ADDE-8C68F3A5538B}"/>
              </a:ext>
            </a:extLst>
          </p:cNvPr>
          <p:cNvSpPr>
            <a:spLocks noGrp="1"/>
          </p:cNvSpPr>
          <p:nvPr>
            <p:ph type="subTitle" idx="1"/>
          </p:nvPr>
        </p:nvSpPr>
        <p:spPr>
          <a:xfrm>
            <a:off x="685800" y="1315720"/>
            <a:ext cx="7772399" cy="4267199"/>
          </a:xfrm>
        </p:spPr>
        <p:txBody>
          <a:bodyPr/>
          <a:lstStyle/>
          <a:p>
            <a:pPr algn="l"/>
            <a:r>
              <a:rPr lang="en-US" b="1" dirty="0">
                <a:solidFill>
                  <a:schemeClr val="tx1"/>
                </a:solidFill>
                <a:latin typeface="+mj-lt"/>
                <a:cs typeface="Arial" panose="020B0604020202020204" pitchFamily="34" charset="0"/>
              </a:rPr>
              <a:t>The camp you are assessing runs  a very popular provisional winter camp. </a:t>
            </a:r>
            <a:endParaRPr lang="en-US" sz="1000" b="1" dirty="0">
              <a:solidFill>
                <a:schemeClr val="tx1"/>
              </a:solidFill>
              <a:latin typeface="+mj-lt"/>
            </a:endParaRPr>
          </a:p>
          <a:p>
            <a:pPr algn="l"/>
            <a:endParaRPr lang="en-US" b="1" dirty="0">
              <a:solidFill>
                <a:schemeClr val="tx1"/>
              </a:solidFill>
              <a:latin typeface="+mj-lt"/>
            </a:endParaRPr>
          </a:p>
          <a:p>
            <a:pPr algn="l"/>
            <a:r>
              <a:rPr lang="en-US" b="1" dirty="0">
                <a:solidFill>
                  <a:schemeClr val="tx1"/>
                </a:solidFill>
                <a:latin typeface="+mj-lt"/>
              </a:rPr>
              <a:t>Does the camp staff have any additional duties they must perform?</a:t>
            </a:r>
          </a:p>
          <a:p>
            <a:pPr algn="l"/>
            <a:r>
              <a:rPr lang="en-US" b="1" dirty="0">
                <a:solidFill>
                  <a:schemeClr val="tx1"/>
                </a:solidFill>
                <a:latin typeface="+mj-lt"/>
              </a:rPr>
              <a:t>What basis do you have for certifying this camp?</a:t>
            </a:r>
          </a:p>
        </p:txBody>
      </p:sp>
    </p:spTree>
    <p:extLst>
      <p:ext uri="{BB962C8B-B14F-4D97-AF65-F5344CB8AC3E}">
        <p14:creationId xmlns:p14="http://schemas.microsoft.com/office/powerpoint/2010/main" val="401540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F7C6C-55B5-5344-747B-27450AF6C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49F75-64D6-5F3B-3988-D80A8D6231C9}"/>
              </a:ext>
            </a:extLst>
          </p:cNvPr>
          <p:cNvSpPr>
            <a:spLocks noGrp="1"/>
          </p:cNvSpPr>
          <p:nvPr>
            <p:ph type="ctrTitle"/>
          </p:nvPr>
        </p:nvSpPr>
        <p:spPr>
          <a:xfrm>
            <a:off x="673767" y="341312"/>
            <a:ext cx="7772400" cy="954088"/>
          </a:xfrm>
        </p:spPr>
        <p:txBody>
          <a:bodyPr/>
          <a:lstStyle/>
          <a:p>
            <a:r>
              <a:rPr lang="en-US" b="1" dirty="0"/>
              <a:t>Study Scenarios</a:t>
            </a:r>
            <a:endParaRPr lang="en-US"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507527A-B943-32BE-12EC-43ADD07FAE2C}"/>
              </a:ext>
            </a:extLst>
          </p:cNvPr>
          <p:cNvSpPr>
            <a:spLocks noGrp="1"/>
          </p:cNvSpPr>
          <p:nvPr>
            <p:ph type="subTitle" idx="1"/>
          </p:nvPr>
        </p:nvSpPr>
        <p:spPr>
          <a:xfrm>
            <a:off x="685800" y="1315720"/>
            <a:ext cx="7772399" cy="4267199"/>
          </a:xfrm>
        </p:spPr>
        <p:txBody>
          <a:bodyPr/>
          <a:lstStyle/>
          <a:p>
            <a:pPr algn="l"/>
            <a:r>
              <a:rPr lang="en-US" b="1" dirty="0">
                <a:solidFill>
                  <a:schemeClr val="tx1"/>
                </a:solidFill>
                <a:latin typeface="+mj-lt"/>
                <a:cs typeface="Arial" panose="020B0604020202020204" pitchFamily="34" charset="0"/>
              </a:rPr>
              <a:t>If the camp is provisional, the leaders of the unit the youth belong to do not attend. That means the staff must ensure the Youth protection policies are upheld. The council was required to develop a written plan on how they were enforcing YP and have it approved. Thie was the basis for scoring the youth protection program.</a:t>
            </a:r>
            <a:endParaRPr lang="en-US" b="1" dirty="0">
              <a:solidFill>
                <a:schemeClr val="tx1"/>
              </a:solidFill>
              <a:latin typeface="+mj-lt"/>
            </a:endParaRPr>
          </a:p>
        </p:txBody>
      </p:sp>
    </p:spTree>
    <p:extLst>
      <p:ext uri="{BB962C8B-B14F-4D97-AF65-F5344CB8AC3E}">
        <p14:creationId xmlns:p14="http://schemas.microsoft.com/office/powerpoint/2010/main" val="3038700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Study Scenarios</a:t>
            </a:r>
          </a:p>
        </p:txBody>
      </p:sp>
      <p:sp>
        <p:nvSpPr>
          <p:cNvPr id="3" name="Content Placeholder 2"/>
          <p:cNvSpPr>
            <a:spLocks noGrp="1"/>
          </p:cNvSpPr>
          <p:nvPr>
            <p:ph idx="1"/>
          </p:nvPr>
        </p:nvSpPr>
        <p:spPr>
          <a:xfrm>
            <a:off x="426720" y="1524000"/>
            <a:ext cx="8229600" cy="4572000"/>
          </a:xfrm>
        </p:spPr>
        <p:txBody>
          <a:bodyPr/>
          <a:lstStyle/>
          <a:p>
            <a:pPr marL="0" indent="0">
              <a:buNone/>
            </a:pPr>
            <a:r>
              <a:rPr lang="en-US" b="1" dirty="0"/>
              <a:t>Camp Nowhere received a donation of several welding machines right before summer camp, They constructed welding booths by draping heavy fire-retardant tarps completely around the machines including a space for the welder to stand. The youth can now earn the welding MB.</a:t>
            </a:r>
          </a:p>
          <a:p>
            <a:pPr marL="0" indent="0">
              <a:buNone/>
            </a:pPr>
            <a:endParaRPr lang="en-US" sz="800" b="1" dirty="0"/>
          </a:p>
          <a:p>
            <a:pPr marL="0" indent="0">
              <a:buNone/>
            </a:pPr>
            <a:r>
              <a:rPr lang="en-US" sz="2800" b="1" dirty="0"/>
              <a:t>Have they done the right thing?</a:t>
            </a:r>
          </a:p>
          <a:p>
            <a:pPr marL="0" indent="0">
              <a:buNone/>
            </a:pPr>
            <a:r>
              <a:rPr lang="en-US" sz="2800" b="1" dirty="0"/>
              <a:t>Did they violate any policies?</a:t>
            </a:r>
          </a:p>
          <a:p>
            <a:pPr marL="0" indent="0">
              <a:buNone/>
            </a:pPr>
            <a:endParaRPr lang="en-US" sz="2800" dirty="0"/>
          </a:p>
        </p:txBody>
      </p:sp>
    </p:spTree>
    <p:extLst>
      <p:ext uri="{BB962C8B-B14F-4D97-AF65-F5344CB8AC3E}">
        <p14:creationId xmlns:p14="http://schemas.microsoft.com/office/powerpoint/2010/main" val="3417497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0D57-0E38-4181-C432-E9E2AE57B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281F8-D288-4FC2-26BD-C93F88BBF80C}"/>
              </a:ext>
            </a:extLst>
          </p:cNvPr>
          <p:cNvSpPr>
            <a:spLocks noGrp="1"/>
          </p:cNvSpPr>
          <p:nvPr>
            <p:ph type="title"/>
          </p:nvPr>
        </p:nvSpPr>
        <p:spPr/>
        <p:txBody>
          <a:bodyPr/>
          <a:lstStyle/>
          <a:p>
            <a:r>
              <a:rPr lang="en-US" b="1" dirty="0"/>
              <a:t>Study Scenarios</a:t>
            </a:r>
          </a:p>
        </p:txBody>
      </p:sp>
      <p:sp>
        <p:nvSpPr>
          <p:cNvPr id="3" name="Content Placeholder 2">
            <a:extLst>
              <a:ext uri="{FF2B5EF4-FFF2-40B4-BE49-F238E27FC236}">
                <a16:creationId xmlns:a16="http://schemas.microsoft.com/office/drawing/2014/main" id="{E4E4AFFF-887F-09B8-C624-F17554881D14}"/>
              </a:ext>
            </a:extLst>
          </p:cNvPr>
          <p:cNvSpPr>
            <a:spLocks noGrp="1"/>
          </p:cNvSpPr>
          <p:nvPr>
            <p:ph idx="1"/>
          </p:nvPr>
        </p:nvSpPr>
        <p:spPr>
          <a:xfrm>
            <a:off x="426720" y="1524000"/>
            <a:ext cx="8229600" cy="4572000"/>
          </a:xfrm>
        </p:spPr>
        <p:txBody>
          <a:bodyPr/>
          <a:lstStyle/>
          <a:p>
            <a:pPr marL="0" indent="0">
              <a:buNone/>
            </a:pPr>
            <a:r>
              <a:rPr lang="en-US" b="1" dirty="0"/>
              <a:t>The fire-retardant tarps solved the potential problem of starting  fires, but there was no way to watch the youth using the machine, creating a safety violation.</a:t>
            </a:r>
          </a:p>
          <a:p>
            <a:pPr marL="0" indent="0">
              <a:buNone/>
            </a:pPr>
            <a:endParaRPr lang="en-US" b="1"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809582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189"/>
            <a:ext cx="8229600" cy="914400"/>
          </a:xfrm>
        </p:spPr>
        <p:txBody>
          <a:bodyPr/>
          <a:lstStyle/>
          <a:p>
            <a:r>
              <a:rPr lang="en-US" sz="4000" dirty="0"/>
              <a:t>Group Discussion</a:t>
            </a:r>
          </a:p>
        </p:txBody>
      </p:sp>
      <p:sp>
        <p:nvSpPr>
          <p:cNvPr id="3" name="Content Placeholder 2"/>
          <p:cNvSpPr>
            <a:spLocks noGrp="1"/>
          </p:cNvSpPr>
          <p:nvPr>
            <p:ph idx="1"/>
          </p:nvPr>
        </p:nvSpPr>
        <p:spPr>
          <a:xfrm>
            <a:off x="421105" y="1524000"/>
            <a:ext cx="8229600" cy="3809999"/>
          </a:xfrm>
        </p:spPr>
        <p:txBody>
          <a:bodyPr/>
          <a:lstStyle/>
          <a:p>
            <a:pPr>
              <a:buNone/>
            </a:pPr>
            <a:r>
              <a:rPr lang="en-US" b="1" dirty="0"/>
              <a:t>The night before the assessment the storage building at the waterfront catches fire and they do not have the needed lifejackets – what can they do? </a:t>
            </a:r>
          </a:p>
          <a:p>
            <a:pPr>
              <a:buNone/>
            </a:pPr>
            <a:endParaRPr lang="en-US" b="1" dirty="0"/>
          </a:p>
          <a:p>
            <a:pPr>
              <a:buNone/>
            </a:pPr>
            <a:r>
              <a:rPr lang="en-US" b="1" dirty="0"/>
              <a:t> What do you do?</a:t>
            </a:r>
          </a:p>
          <a:p>
            <a:pPr algn="ctr">
              <a:buNone/>
            </a:pPr>
            <a:endParaRPr lang="en-US" sz="3600" dirty="0"/>
          </a:p>
          <a:p>
            <a:pPr algn="ctr">
              <a:buNone/>
            </a:pPr>
            <a:endParaRPr lang="en-US" sz="3600" dirty="0"/>
          </a:p>
          <a:p>
            <a:endParaRPr lang="en-US" sz="2800" dirty="0"/>
          </a:p>
        </p:txBody>
      </p:sp>
    </p:spTree>
    <p:extLst>
      <p:ext uri="{BB962C8B-B14F-4D97-AF65-F5344CB8AC3E}">
        <p14:creationId xmlns:p14="http://schemas.microsoft.com/office/powerpoint/2010/main" val="3331190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5587"/>
            <a:ext cx="7772400" cy="1470025"/>
          </a:xfrm>
        </p:spPr>
        <p:txBody>
          <a:bodyPr/>
          <a:lstStyle/>
          <a:p>
            <a:r>
              <a:rPr lang="en-US" dirty="0"/>
              <a:t>Study Scenarios</a:t>
            </a:r>
          </a:p>
        </p:txBody>
      </p:sp>
      <p:sp>
        <p:nvSpPr>
          <p:cNvPr id="2" name="Subtitle 1">
            <a:extLst>
              <a:ext uri="{FF2B5EF4-FFF2-40B4-BE49-F238E27FC236}">
                <a16:creationId xmlns:a16="http://schemas.microsoft.com/office/drawing/2014/main" id="{B0EA6AB9-8D30-4427-B85D-A6117AF18345}"/>
              </a:ext>
            </a:extLst>
          </p:cNvPr>
          <p:cNvSpPr>
            <a:spLocks noGrp="1"/>
          </p:cNvSpPr>
          <p:nvPr>
            <p:ph type="subTitle" idx="1"/>
          </p:nvPr>
        </p:nvSpPr>
        <p:spPr>
          <a:xfrm>
            <a:off x="685800" y="1404773"/>
            <a:ext cx="7924800" cy="3711574"/>
          </a:xfrm>
        </p:spPr>
        <p:txBody>
          <a:bodyPr/>
          <a:lstStyle/>
          <a:p>
            <a:pPr algn="l"/>
            <a:r>
              <a:rPr lang="en-US" sz="3000" b="1" dirty="0">
                <a:solidFill>
                  <a:schemeClr val="tx1"/>
                </a:solidFill>
              </a:rPr>
              <a:t>You are given the Food Service facilities to assess. Standard FS-602 states “</a:t>
            </a:r>
            <a:r>
              <a:rPr lang="en-US" sz="3000" b="1" i="0" u="none" strike="noStrike" baseline="0" dirty="0">
                <a:solidFill>
                  <a:schemeClr val="tx1"/>
                </a:solidFill>
              </a:rPr>
              <a:t>the camp meets all applicable federal, state and local food storage, handling, preparation, service and facility standards and must have any required licenses.”</a:t>
            </a:r>
            <a:endParaRPr lang="en-US" sz="3000" b="1" dirty="0">
              <a:solidFill>
                <a:schemeClr val="tx1"/>
              </a:solidFill>
            </a:endParaRPr>
          </a:p>
          <a:p>
            <a:pPr algn="l"/>
            <a:endParaRPr lang="en-US" sz="3000" b="1" dirty="0">
              <a:solidFill>
                <a:schemeClr val="tx1"/>
              </a:solidFill>
            </a:endParaRPr>
          </a:p>
          <a:p>
            <a:pPr algn="l"/>
            <a:r>
              <a:rPr lang="en-US" sz="3000" b="1" dirty="0">
                <a:solidFill>
                  <a:schemeClr val="tx1"/>
                </a:solidFill>
              </a:rPr>
              <a:t>What must you do to assess the facility?</a:t>
            </a:r>
            <a:endParaRPr lang="en-US" b="1" dirty="0"/>
          </a:p>
        </p:txBody>
      </p:sp>
    </p:spTree>
    <p:extLst>
      <p:ext uri="{BB962C8B-B14F-4D97-AF65-F5344CB8AC3E}">
        <p14:creationId xmlns:p14="http://schemas.microsoft.com/office/powerpoint/2010/main" val="1763132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Study Scenarios</a:t>
            </a:r>
          </a:p>
        </p:txBody>
      </p:sp>
      <p:sp>
        <p:nvSpPr>
          <p:cNvPr id="5" name="Content Placeholder 4"/>
          <p:cNvSpPr>
            <a:spLocks noGrp="1"/>
          </p:cNvSpPr>
          <p:nvPr>
            <p:ph idx="1"/>
          </p:nvPr>
        </p:nvSpPr>
        <p:spPr>
          <a:xfrm>
            <a:off x="457200" y="1600201"/>
            <a:ext cx="8229600" cy="4495799"/>
          </a:xfrm>
        </p:spPr>
        <p:txBody>
          <a:bodyPr/>
          <a:lstStyle/>
          <a:p>
            <a:pPr marL="0" indent="0">
              <a:buNone/>
            </a:pPr>
            <a:r>
              <a:rPr lang="en-US" b="1" dirty="0"/>
              <a:t>You are checking the staff cabins. The first cabin you assess does not have a working smoke detector.</a:t>
            </a:r>
          </a:p>
          <a:p>
            <a:pPr marL="0" indent="0">
              <a:buNone/>
            </a:pPr>
            <a:endParaRPr lang="en-US" sz="1000" b="1" dirty="0"/>
          </a:p>
          <a:p>
            <a:pPr marL="0" indent="0">
              <a:buNone/>
            </a:pPr>
            <a:r>
              <a:rPr lang="en-US" b="1" dirty="0"/>
              <a:t>What actions do you take?</a:t>
            </a:r>
          </a:p>
          <a:p>
            <a:pPr marL="0" indent="0">
              <a:buNone/>
            </a:pPr>
            <a:endParaRPr lang="en-US" sz="1000" b="1" dirty="0"/>
          </a:p>
          <a:p>
            <a:pPr marL="0" indent="0">
              <a:buNone/>
            </a:pPr>
            <a:r>
              <a:rPr lang="en-US" b="1" dirty="0"/>
              <a:t>How do you score FA- 703?</a:t>
            </a:r>
          </a:p>
        </p:txBody>
      </p:sp>
    </p:spTree>
    <p:extLst>
      <p:ext uri="{BB962C8B-B14F-4D97-AF65-F5344CB8AC3E}">
        <p14:creationId xmlns:p14="http://schemas.microsoft.com/office/powerpoint/2010/main" val="818505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A923C4-1035-47F1-B76D-BA67691A74D2}"/>
              </a:ext>
            </a:extLst>
          </p:cNvPr>
          <p:cNvSpPr>
            <a:spLocks noGrp="1"/>
          </p:cNvSpPr>
          <p:nvPr>
            <p:ph type="title"/>
          </p:nvPr>
        </p:nvSpPr>
        <p:spPr/>
        <p:txBody>
          <a:bodyPr/>
          <a:lstStyle/>
          <a:p>
            <a:r>
              <a:rPr lang="en-US" b="1" dirty="0"/>
              <a:t>Study Scenarios</a:t>
            </a:r>
          </a:p>
        </p:txBody>
      </p:sp>
      <p:sp>
        <p:nvSpPr>
          <p:cNvPr id="8" name="Content Placeholder 7">
            <a:extLst>
              <a:ext uri="{FF2B5EF4-FFF2-40B4-BE49-F238E27FC236}">
                <a16:creationId xmlns:a16="http://schemas.microsoft.com/office/drawing/2014/main" id="{6C8B831D-7229-4F0A-B71D-83DB0807E873}"/>
              </a:ext>
            </a:extLst>
          </p:cNvPr>
          <p:cNvSpPr>
            <a:spLocks noGrp="1"/>
          </p:cNvSpPr>
          <p:nvPr>
            <p:ph idx="1"/>
          </p:nvPr>
        </p:nvSpPr>
        <p:spPr>
          <a:xfrm>
            <a:off x="447040" y="1371600"/>
            <a:ext cx="9077960" cy="5105399"/>
          </a:xfrm>
        </p:spPr>
        <p:txBody>
          <a:bodyPr/>
          <a:lstStyle/>
          <a:p>
            <a:pPr marL="457200" lvl="1" indent="0">
              <a:spcBef>
                <a:spcPts val="0"/>
              </a:spcBef>
              <a:buNone/>
            </a:pPr>
            <a:r>
              <a:rPr lang="en-US" sz="4000" b="1" dirty="0"/>
              <a:t>When you begin to assess the camps climbing tower, you observe a youth who has just started his decent from</a:t>
            </a:r>
          </a:p>
          <a:p>
            <a:pPr marL="457200" lvl="1" indent="0">
              <a:spcBef>
                <a:spcPts val="0"/>
              </a:spcBef>
              <a:buNone/>
            </a:pPr>
            <a:r>
              <a:rPr lang="en-US" sz="4000" b="1" dirty="0"/>
              <a:t>30 ft above the ground. You can see</a:t>
            </a:r>
          </a:p>
          <a:p>
            <a:pPr marL="457200" lvl="1" indent="0">
              <a:spcBef>
                <a:spcPts val="0"/>
              </a:spcBef>
              <a:buNone/>
            </a:pPr>
            <a:r>
              <a:rPr lang="en-US" sz="4000" b="1" dirty="0"/>
              <a:t>he is not properly belayed.</a:t>
            </a:r>
          </a:p>
          <a:p>
            <a:pPr marL="457200" lvl="1" indent="0">
              <a:spcBef>
                <a:spcPts val="0"/>
              </a:spcBef>
              <a:buNone/>
            </a:pPr>
            <a:endParaRPr lang="en-US" sz="4000" b="1" dirty="0"/>
          </a:p>
          <a:p>
            <a:pPr marL="457200" lvl="1" indent="0">
              <a:spcBef>
                <a:spcPts val="0"/>
              </a:spcBef>
              <a:buNone/>
            </a:pPr>
            <a:r>
              <a:rPr lang="en-US" sz="4400" b="1" dirty="0"/>
              <a:t>What do you do?</a:t>
            </a:r>
            <a:endParaRPr lang="en-US" b="1" dirty="0"/>
          </a:p>
        </p:txBody>
      </p:sp>
    </p:spTree>
    <p:extLst>
      <p:ext uri="{BB962C8B-B14F-4D97-AF65-F5344CB8AC3E}">
        <p14:creationId xmlns:p14="http://schemas.microsoft.com/office/powerpoint/2010/main" val="117851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181600"/>
          </a:xfrm>
        </p:spPr>
        <p:txBody>
          <a:bodyPr/>
          <a:lstStyle/>
          <a:p>
            <a:pPr>
              <a:buNone/>
            </a:pPr>
            <a:r>
              <a:rPr lang="en-US" dirty="0"/>
              <a:t>	The purpose of the Boy Scouts of America’s National Camp Accreditation Program (NCAP) is to help councils elevate camps to new levels of excellence in delivering Scouting’s promise to youth. </a:t>
            </a:r>
          </a:p>
          <a:p>
            <a:pPr>
              <a:buNone/>
            </a:pPr>
            <a:r>
              <a:rPr lang="en-US" dirty="0"/>
              <a:t>	NCAP uses an interwoven process of application, analysis, authorization, continuous camp improvement, assessment, and accreditation to achieve this purpose.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38F4A-8ED4-5373-1C5C-DC3B0EFD6E0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400305-120D-07A3-5BE2-4D086E8880CF}"/>
              </a:ext>
            </a:extLst>
          </p:cNvPr>
          <p:cNvSpPr>
            <a:spLocks noGrp="1"/>
          </p:cNvSpPr>
          <p:nvPr>
            <p:ph type="title"/>
          </p:nvPr>
        </p:nvSpPr>
        <p:spPr/>
        <p:txBody>
          <a:bodyPr/>
          <a:lstStyle/>
          <a:p>
            <a:r>
              <a:rPr lang="en-US" b="1" dirty="0"/>
              <a:t>Study Scenarios</a:t>
            </a:r>
          </a:p>
        </p:txBody>
      </p:sp>
      <p:sp>
        <p:nvSpPr>
          <p:cNvPr id="8" name="Content Placeholder 7">
            <a:extLst>
              <a:ext uri="{FF2B5EF4-FFF2-40B4-BE49-F238E27FC236}">
                <a16:creationId xmlns:a16="http://schemas.microsoft.com/office/drawing/2014/main" id="{C4ADFC69-229E-C659-9305-425B711050F7}"/>
              </a:ext>
            </a:extLst>
          </p:cNvPr>
          <p:cNvSpPr>
            <a:spLocks noGrp="1"/>
          </p:cNvSpPr>
          <p:nvPr>
            <p:ph idx="1"/>
          </p:nvPr>
        </p:nvSpPr>
        <p:spPr>
          <a:xfrm>
            <a:off x="105797" y="1543878"/>
            <a:ext cx="9077960" cy="5105399"/>
          </a:xfrm>
        </p:spPr>
        <p:txBody>
          <a:bodyPr/>
          <a:lstStyle/>
          <a:p>
            <a:pPr marL="457200" lvl="1" indent="0">
              <a:spcBef>
                <a:spcPts val="0"/>
              </a:spcBef>
              <a:buNone/>
            </a:pPr>
            <a:r>
              <a:rPr lang="en-US" sz="4000" b="1" dirty="0"/>
              <a:t>You notice that the kitchen does not have a fire extinguisher mounted on the wall. The team Leader saw several extra fire extinguishers in the warehouse.</a:t>
            </a:r>
          </a:p>
          <a:p>
            <a:pPr marL="685800" lvl="1" indent="-228600">
              <a:spcBef>
                <a:spcPts val="0"/>
              </a:spcBef>
              <a:buFont typeface="+mj-lt"/>
              <a:buAutoNum type="arabicPeriod"/>
            </a:pPr>
            <a:endParaRPr lang="en-US" sz="1200" b="1" dirty="0"/>
          </a:p>
          <a:p>
            <a:pPr marL="457200" lvl="1" indent="0">
              <a:spcBef>
                <a:spcPts val="0"/>
              </a:spcBef>
              <a:buNone/>
            </a:pPr>
            <a:r>
              <a:rPr lang="en-US" sz="4400" b="1" dirty="0"/>
              <a:t>What action should be taken?</a:t>
            </a:r>
            <a:endParaRPr lang="en-US" b="1" dirty="0"/>
          </a:p>
        </p:txBody>
      </p:sp>
    </p:spTree>
    <p:extLst>
      <p:ext uri="{BB962C8B-B14F-4D97-AF65-F5344CB8AC3E}">
        <p14:creationId xmlns:p14="http://schemas.microsoft.com/office/powerpoint/2010/main" val="3758296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189"/>
            <a:ext cx="8229600" cy="914400"/>
          </a:xfrm>
        </p:spPr>
        <p:txBody>
          <a:bodyPr/>
          <a:lstStyle/>
          <a:p>
            <a:r>
              <a:rPr lang="en-US" b="1" dirty="0"/>
              <a:t>Study Scenarios</a:t>
            </a:r>
          </a:p>
        </p:txBody>
      </p:sp>
      <p:sp>
        <p:nvSpPr>
          <p:cNvPr id="3" name="Content Placeholder 2"/>
          <p:cNvSpPr>
            <a:spLocks noGrp="1"/>
          </p:cNvSpPr>
          <p:nvPr>
            <p:ph idx="1"/>
          </p:nvPr>
        </p:nvSpPr>
        <p:spPr>
          <a:xfrm>
            <a:off x="421105" y="1524000"/>
            <a:ext cx="8229600" cy="3809999"/>
          </a:xfrm>
        </p:spPr>
        <p:txBody>
          <a:bodyPr/>
          <a:lstStyle/>
          <a:p>
            <a:pPr algn="ctr">
              <a:buNone/>
            </a:pPr>
            <a:endParaRPr lang="en-US" sz="3600" dirty="0"/>
          </a:p>
          <a:p>
            <a:pPr algn="ctr">
              <a:buNone/>
            </a:pPr>
            <a:r>
              <a:rPr lang="en-US" sz="4000" b="1" dirty="0"/>
              <a:t>What do you do when you observe </a:t>
            </a:r>
          </a:p>
          <a:p>
            <a:pPr algn="ctr">
              <a:buNone/>
            </a:pPr>
            <a:r>
              <a:rPr lang="en-US" sz="4000" b="1" dirty="0"/>
              <a:t>several scouts without a buddy?</a:t>
            </a:r>
          </a:p>
          <a:p>
            <a:pPr algn="ctr">
              <a:buNone/>
            </a:pPr>
            <a:endParaRPr lang="en-US" sz="3600" dirty="0"/>
          </a:p>
          <a:p>
            <a:pPr algn="ctr">
              <a:buNone/>
            </a:pPr>
            <a:endParaRPr lang="en-US" sz="3600" dirty="0"/>
          </a:p>
          <a:p>
            <a:endParaRPr lang="en-US" sz="2800" dirty="0"/>
          </a:p>
        </p:txBody>
      </p:sp>
    </p:spTree>
    <p:extLst>
      <p:ext uri="{BB962C8B-B14F-4D97-AF65-F5344CB8AC3E}">
        <p14:creationId xmlns:p14="http://schemas.microsoft.com/office/powerpoint/2010/main" val="4232624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&amp; Answers</a:t>
            </a:r>
          </a:p>
        </p:txBody>
      </p:sp>
      <p:sp>
        <p:nvSpPr>
          <p:cNvPr id="3" name="Content Placeholder 2"/>
          <p:cNvSpPr>
            <a:spLocks noGrp="1"/>
          </p:cNvSpPr>
          <p:nvPr>
            <p:ph idx="1"/>
          </p:nvPr>
        </p:nvSpPr>
        <p:spPr>
          <a:xfrm>
            <a:off x="457200" y="2438400"/>
            <a:ext cx="8229600" cy="2971800"/>
          </a:xfrm>
        </p:spPr>
        <p:txBody>
          <a:bodyPr/>
          <a:lstStyle/>
          <a:p>
            <a:r>
              <a:rPr lang="en-US" sz="3600" b="1" dirty="0"/>
              <a:t>Any Question from Today’s presentation</a:t>
            </a:r>
          </a:p>
          <a:p>
            <a:endParaRPr lang="en-US" sz="3600" b="1" dirty="0"/>
          </a:p>
          <a:p>
            <a:r>
              <a:rPr lang="en-US" sz="3600" b="1" dirty="0"/>
              <a:t>Ask your Zone Assessment Coordinators</a:t>
            </a:r>
          </a:p>
          <a:p>
            <a:pPr marL="0" indent="0">
              <a:buNone/>
            </a:pPr>
            <a:endParaRPr lang="en-US" sz="2800" dirty="0"/>
          </a:p>
        </p:txBody>
      </p:sp>
    </p:spTree>
    <p:extLst>
      <p:ext uri="{BB962C8B-B14F-4D97-AF65-F5344CB8AC3E}">
        <p14:creationId xmlns:p14="http://schemas.microsoft.com/office/powerpoint/2010/main" val="1614657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886326" y="533400"/>
            <a:ext cx="8229600" cy="533400"/>
          </a:xfrm>
        </p:spPr>
        <p:txBody>
          <a:bodyPr/>
          <a:lstStyle/>
          <a:p>
            <a:r>
              <a:rPr lang="en-US" altLang="en-US" sz="4000" dirty="0">
                <a:ea typeface="ヒラギノ角ゴ Pro W3" pitchFamily="4" charset="-128"/>
              </a:rPr>
              <a:t>Zone 15</a:t>
            </a:r>
            <a:r>
              <a:rPr lang="en-US" altLang="en-US" sz="4000" dirty="0">
                <a:latin typeface="Helvetica" panose="020B0604020202020204" pitchFamily="34" charset="0"/>
                <a:ea typeface="ヒラギノ角ゴ Pro W3" pitchFamily="4" charset="-128"/>
              </a:rPr>
              <a:t> Contacts:</a:t>
            </a:r>
          </a:p>
        </p:txBody>
      </p:sp>
      <p:sp>
        <p:nvSpPr>
          <p:cNvPr id="148483" name="Content Placeholder 2"/>
          <p:cNvSpPr>
            <a:spLocks noGrp="1"/>
          </p:cNvSpPr>
          <p:nvPr>
            <p:ph idx="1"/>
          </p:nvPr>
        </p:nvSpPr>
        <p:spPr>
          <a:xfrm>
            <a:off x="374650" y="1066800"/>
            <a:ext cx="8394700" cy="5410200"/>
          </a:xfrm>
        </p:spPr>
        <p:txBody>
          <a:bodyPr/>
          <a:lstStyle/>
          <a:p>
            <a:pPr marL="0" indent="0">
              <a:spcBef>
                <a:spcPts val="200"/>
              </a:spcBef>
              <a:buNone/>
            </a:pPr>
            <a:r>
              <a:rPr lang="en-US" altLang="en-US" sz="2200" b="0" dirty="0">
                <a:ea typeface="ヒラギノ角ゴ Pro W3" pitchFamily="4" charset="-128"/>
              </a:rPr>
              <a:t>Z15 Lead Assessment Coord: 		</a:t>
            </a:r>
            <a:r>
              <a:rPr lang="en-US" altLang="en-US" sz="2200" dirty="0">
                <a:ea typeface="ヒラギノ角ゴ Pro W3" pitchFamily="4" charset="-128"/>
              </a:rPr>
              <a:t>Jeffrey Irving</a:t>
            </a:r>
          </a:p>
          <a:p>
            <a:pPr marL="0" indent="0">
              <a:spcBef>
                <a:spcPts val="200"/>
              </a:spcBef>
              <a:buNone/>
            </a:pPr>
            <a:r>
              <a:rPr lang="en-US" sz="2200" dirty="0"/>
              <a:t>        </a:t>
            </a:r>
            <a:r>
              <a:rPr lang="en-US" sz="2200" u="sng" dirty="0">
                <a:solidFill>
                  <a:srgbClr val="0000FF"/>
                </a:solidFill>
              </a:rPr>
              <a:t>jeffreyirving@cox.net</a:t>
            </a:r>
            <a:r>
              <a:rPr lang="en-US" sz="2200" dirty="0"/>
              <a:t>		757-646-5218</a:t>
            </a:r>
          </a:p>
          <a:p>
            <a:pPr marL="0" indent="0">
              <a:spcBef>
                <a:spcPts val="200"/>
              </a:spcBef>
              <a:buNone/>
            </a:pPr>
            <a:r>
              <a:rPr lang="en-US" altLang="en-US" sz="2200" dirty="0">
                <a:ea typeface="ヒラギノ角ゴ Pro W3" pitchFamily="4" charset="-128"/>
              </a:rPr>
              <a:t>Z15 Assessment Coord.			Jim Miles</a:t>
            </a:r>
          </a:p>
          <a:p>
            <a:pPr marL="0" indent="0">
              <a:spcBef>
                <a:spcPts val="200"/>
              </a:spcBef>
              <a:buNone/>
            </a:pPr>
            <a:r>
              <a:rPr lang="en-US" altLang="en-US" sz="2200" dirty="0">
                <a:solidFill>
                  <a:srgbClr val="0000FF"/>
                </a:solidFill>
                <a:ea typeface="ヒラギノ角ゴ Pro W3" pitchFamily="4" charset="-128"/>
              </a:rPr>
              <a:t>       </a:t>
            </a:r>
            <a:r>
              <a:rPr lang="en-US" altLang="en-US" sz="2200" dirty="0">
                <a:solidFill>
                  <a:srgbClr val="0000FF"/>
                </a:solidFill>
                <a:ea typeface="ヒラギノ角ゴ Pro W3" pitchFamily="4" charset="-128"/>
                <a:hlinkClick r:id="rId3"/>
              </a:rPr>
              <a:t>jim9miles@aol.com</a:t>
            </a:r>
            <a:r>
              <a:rPr lang="en-US" altLang="en-US" sz="2200" dirty="0">
                <a:solidFill>
                  <a:srgbClr val="0000FF"/>
                </a:solidFill>
                <a:ea typeface="ヒラギノ角ゴ Pro W3" pitchFamily="4" charset="-128"/>
              </a:rPr>
              <a:t> 		704-661-0600</a:t>
            </a:r>
          </a:p>
          <a:p>
            <a:pPr marL="0" indent="0">
              <a:spcBef>
                <a:spcPts val="200"/>
              </a:spcBef>
              <a:buNone/>
            </a:pPr>
            <a:r>
              <a:rPr lang="en-US" altLang="en-US" sz="2200" dirty="0">
                <a:solidFill>
                  <a:srgbClr val="0000FF"/>
                </a:solidFill>
                <a:ea typeface="ヒラギノ角ゴ Pro W3" pitchFamily="4" charset="-128"/>
              </a:rPr>
              <a:t>Z15 </a:t>
            </a:r>
            <a:r>
              <a:rPr lang="en-US" altLang="en-US" sz="2200" dirty="0" err="1">
                <a:solidFill>
                  <a:srgbClr val="0000FF"/>
                </a:solidFill>
                <a:ea typeface="ヒラギノ角ゴ Pro W3" pitchFamily="4" charset="-128"/>
              </a:rPr>
              <a:t>Ass’t</a:t>
            </a:r>
            <a:r>
              <a:rPr lang="en-US" altLang="en-US" sz="2200" dirty="0">
                <a:solidFill>
                  <a:srgbClr val="0000FF"/>
                </a:solidFill>
                <a:ea typeface="ヒラギノ角ゴ Pro W3" pitchFamily="4" charset="-128"/>
              </a:rPr>
              <a:t> Zone Coordinator                        Paul Corcoran</a:t>
            </a:r>
          </a:p>
          <a:p>
            <a:pPr marL="0" indent="0">
              <a:spcBef>
                <a:spcPts val="200"/>
              </a:spcBef>
              <a:buNone/>
            </a:pPr>
            <a:r>
              <a:rPr lang="en-US" sz="2200" b="0" i="0" u="sng" strike="noStrike" dirty="0">
                <a:solidFill>
                  <a:srgbClr val="0000FF"/>
                </a:solidFill>
                <a:effectLst/>
                <a:latin typeface="Calibri" panose="020F0502020204030204" pitchFamily="34" charset="0"/>
                <a:ea typeface="ヒラギノ角ゴ Pro W3" pitchFamily="4" charset="-128"/>
                <a:hlinkClick r:id="rId4"/>
              </a:rPr>
              <a:t>       pa</a:t>
            </a:r>
            <a:r>
              <a:rPr lang="en-US" sz="2200" b="0" i="0" u="sng" strike="noStrike" dirty="0">
                <a:solidFill>
                  <a:srgbClr val="0563C1"/>
                </a:solidFill>
                <a:effectLst/>
                <a:latin typeface="Calibri" panose="020F0502020204030204" pitchFamily="34" charset="0"/>
                <a:hlinkClick r:id="rId4"/>
              </a:rPr>
              <a:t>ulcorcoran187@yahoo.com</a:t>
            </a:r>
            <a:r>
              <a:rPr lang="en-US" sz="2200" dirty="0"/>
              <a:t> </a:t>
            </a:r>
            <a:r>
              <a:rPr lang="en-US" sz="2200"/>
              <a:t>	336-287-2180</a:t>
            </a:r>
            <a:endParaRPr lang="en-US" altLang="en-US" sz="2200" dirty="0">
              <a:solidFill>
                <a:srgbClr val="0000FF"/>
              </a:solidFill>
              <a:ea typeface="ヒラギノ角ゴ Pro W3" pitchFamily="4" charset="-128"/>
            </a:endParaRPr>
          </a:p>
          <a:p>
            <a:pPr marL="0" indent="0">
              <a:spcBef>
                <a:spcPts val="200"/>
              </a:spcBef>
              <a:buNone/>
            </a:pPr>
            <a:r>
              <a:rPr lang="en-US" altLang="en-US" sz="2200" dirty="0">
                <a:ea typeface="ヒラギノ角ゴ Pro W3" pitchFamily="4" charset="-128"/>
              </a:rPr>
              <a:t>Z15 </a:t>
            </a:r>
            <a:r>
              <a:rPr lang="en-US" altLang="en-US" sz="2200" dirty="0" err="1">
                <a:ea typeface="ヒラギノ角ゴ Pro W3" pitchFamily="4" charset="-128"/>
              </a:rPr>
              <a:t>Ass’t</a:t>
            </a:r>
            <a:r>
              <a:rPr lang="en-US" altLang="en-US" sz="2200" dirty="0">
                <a:ea typeface="ヒラギノ角ゴ Pro W3" pitchFamily="4" charset="-128"/>
              </a:rPr>
              <a:t> Zone Coordinator		Tim Harper</a:t>
            </a:r>
          </a:p>
          <a:p>
            <a:pPr marL="0" indent="0">
              <a:spcBef>
                <a:spcPts val="200"/>
              </a:spcBef>
              <a:buNone/>
            </a:pPr>
            <a:r>
              <a:rPr lang="en-US" altLang="en-US" sz="2200" dirty="0">
                <a:solidFill>
                  <a:srgbClr val="0000FF"/>
                </a:solidFill>
                <a:ea typeface="ヒラギノ角ゴ Pro W3" pitchFamily="4" charset="-128"/>
              </a:rPr>
              <a:t>       </a:t>
            </a:r>
            <a:r>
              <a:rPr lang="en-US" altLang="en-US" sz="2200" u="sng" dirty="0">
                <a:solidFill>
                  <a:srgbClr val="0000FF"/>
                </a:solidFill>
                <a:ea typeface="ヒラギノ角ゴ Pro W3" pitchFamily="4" charset="-128"/>
              </a:rPr>
              <a:t>timharper1056@gmail.com</a:t>
            </a:r>
            <a:r>
              <a:rPr lang="en-US" altLang="en-US" sz="2200" dirty="0">
                <a:ea typeface="ヒラギノ角ゴ Pro W3" pitchFamily="4" charset="-128"/>
              </a:rPr>
              <a:t>		919-988-0470</a:t>
            </a:r>
          </a:p>
          <a:p>
            <a:pPr marL="0" indent="0">
              <a:spcBef>
                <a:spcPts val="200"/>
              </a:spcBef>
              <a:buNone/>
            </a:pPr>
            <a:r>
              <a:rPr lang="en-US" altLang="en-US" sz="2200" b="0" dirty="0">
                <a:ea typeface="ヒラギノ角ゴ Pro W3" pitchFamily="4" charset="-128"/>
              </a:rPr>
              <a:t>Z15 </a:t>
            </a:r>
            <a:r>
              <a:rPr lang="en-US" altLang="en-US" sz="2200" dirty="0" err="1">
                <a:ea typeface="ヒラギノ角ゴ Pro W3" pitchFamily="4" charset="-128"/>
              </a:rPr>
              <a:t>Ass’t</a:t>
            </a:r>
            <a:r>
              <a:rPr lang="en-US" altLang="en-US" sz="2200" dirty="0">
                <a:ea typeface="ヒラギノ角ゴ Pro W3" pitchFamily="4" charset="-128"/>
              </a:rPr>
              <a:t> Zone Coordinator        		Bob </a:t>
            </a:r>
            <a:r>
              <a:rPr lang="en-US" altLang="en-US" sz="2200" dirty="0" err="1">
                <a:ea typeface="ヒラギノ角ゴ Pro W3" pitchFamily="4" charset="-128"/>
              </a:rPr>
              <a:t>Ormseth</a:t>
            </a:r>
            <a:endParaRPr lang="en-US" altLang="en-US" sz="2200" dirty="0">
              <a:ea typeface="ヒラギノ角ゴ Pro W3" pitchFamily="4" charset="-128"/>
            </a:endParaRPr>
          </a:p>
          <a:p>
            <a:pPr marL="0" indent="0">
              <a:spcBef>
                <a:spcPts val="200"/>
              </a:spcBef>
              <a:buNone/>
            </a:pPr>
            <a:r>
              <a:rPr lang="en-US" altLang="en-US" sz="2200" dirty="0">
                <a:ea typeface="ヒラギノ角ゴ Pro W3" pitchFamily="4" charset="-128"/>
              </a:rPr>
              <a:t>       </a:t>
            </a:r>
            <a:r>
              <a:rPr lang="en-US" altLang="en-US" sz="2200" dirty="0">
                <a:ea typeface="ヒラギノ角ゴ Pro W3" pitchFamily="4" charset="-128"/>
                <a:hlinkClick r:id="rId5"/>
              </a:rPr>
              <a:t>ormseth@comporium.net</a:t>
            </a:r>
            <a:r>
              <a:rPr lang="en-US" altLang="en-US" sz="2200" dirty="0">
                <a:ea typeface="ヒラギノ角ゴ Pro W3" pitchFamily="4" charset="-128"/>
              </a:rPr>
              <a:t> 		803-548-1492</a:t>
            </a:r>
            <a:endParaRPr lang="en-US" altLang="en-US" sz="2200" b="0" dirty="0">
              <a:ea typeface="ヒラギノ角ゴ Pro W3" pitchFamily="4" charset="-128"/>
            </a:endParaRPr>
          </a:p>
          <a:p>
            <a:pPr marL="0" indent="0">
              <a:spcBef>
                <a:spcPts val="200"/>
              </a:spcBef>
              <a:buNone/>
            </a:pPr>
            <a:r>
              <a:rPr lang="en-US" altLang="en-US" sz="2200" dirty="0">
                <a:ea typeface="ヒラギノ角ゴ Pro W3" pitchFamily="4" charset="-128"/>
              </a:rPr>
              <a:t>Z15 COPE/Climbing Mentor: 		Bill   Spence</a:t>
            </a:r>
          </a:p>
          <a:p>
            <a:pPr marL="0" indent="0">
              <a:spcBef>
                <a:spcPts val="200"/>
              </a:spcBef>
              <a:buNone/>
            </a:pPr>
            <a:r>
              <a:rPr lang="en-US" altLang="en-US" sz="2200" dirty="0">
                <a:solidFill>
                  <a:srgbClr val="0000FF"/>
                </a:solidFill>
                <a:ea typeface="ヒラギノ角ゴ Pro W3" pitchFamily="4" charset="-128"/>
              </a:rPr>
              <a:t>       </a:t>
            </a:r>
            <a:r>
              <a:rPr lang="en-US" altLang="en-US" sz="2200" u="sng" dirty="0">
                <a:solidFill>
                  <a:srgbClr val="0000FF"/>
                </a:solidFill>
                <a:ea typeface="ヒラギノ角ゴ Pro W3" pitchFamily="4" charset="-128"/>
              </a:rPr>
              <a:t>spencewt@aol.com</a:t>
            </a:r>
            <a:r>
              <a:rPr lang="en-US" altLang="en-US" sz="2200" dirty="0">
                <a:ea typeface="ヒラギノ角ゴ Pro W3" pitchFamily="4" charset="-128"/>
              </a:rPr>
              <a:t>			757-255-0846</a:t>
            </a:r>
          </a:p>
          <a:p>
            <a:pPr marL="0" indent="0">
              <a:spcBef>
                <a:spcPts val="200"/>
              </a:spcBef>
              <a:buNone/>
            </a:pPr>
            <a:r>
              <a:rPr lang="en-US" altLang="en-US" sz="2200" b="0" dirty="0">
                <a:ea typeface="ヒラギノ角ゴ Pro W3" pitchFamily="4" charset="-128"/>
              </a:rPr>
              <a:t>Z15 COPE/Climbing Mentor:		Sasha </a:t>
            </a:r>
            <a:r>
              <a:rPr lang="en-US" altLang="en-US" sz="2200" b="0" dirty="0" err="1">
                <a:ea typeface="ヒラギノ角ゴ Pro W3" pitchFamily="4" charset="-128"/>
              </a:rPr>
              <a:t>Timkovich</a:t>
            </a:r>
            <a:endParaRPr lang="en-US" altLang="en-US" sz="2200" b="0" dirty="0">
              <a:ea typeface="ヒラギノ角ゴ Pro W3" pitchFamily="4" charset="-128"/>
            </a:endParaRPr>
          </a:p>
          <a:p>
            <a:pPr marL="0" indent="0">
              <a:spcBef>
                <a:spcPts val="200"/>
              </a:spcBef>
              <a:buNone/>
            </a:pPr>
            <a:r>
              <a:rPr lang="en-US" altLang="en-US" sz="2200" dirty="0">
                <a:ea typeface="ヒラギノ角ゴ Pro W3" pitchFamily="4" charset="-128"/>
              </a:rPr>
              <a:t>       </a:t>
            </a:r>
            <a:r>
              <a:rPr lang="en-US" altLang="en-US" sz="2200" b="0" dirty="0">
                <a:ea typeface="ヒラギノ角ゴ Pro W3" pitchFamily="4" charset="-128"/>
                <a:hlinkClick r:id="rId6"/>
              </a:rPr>
              <a:t>timkovich@gmail.com</a:t>
            </a:r>
            <a:r>
              <a:rPr lang="en-US" altLang="en-US" sz="2200" b="0" dirty="0">
                <a:ea typeface="ヒラギノ角ゴ Pro W3" pitchFamily="4" charset="-128"/>
              </a:rPr>
              <a:t>		704-340-0970</a:t>
            </a:r>
          </a:p>
        </p:txBody>
      </p:sp>
      <p:sp>
        <p:nvSpPr>
          <p:cNvPr id="1484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pitchFamily="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pitchFamily="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pitchFamily="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pitchFamily="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pitchFamily="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pitchFamily="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pitchFamily="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pitchFamily="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pitchFamily="4" charset="-128"/>
              </a:defRPr>
            </a:lvl9pPr>
          </a:lstStyle>
          <a:p>
            <a:pPr>
              <a:spcBef>
                <a:spcPct val="0"/>
              </a:spcBef>
              <a:buFontTx/>
              <a:buNone/>
            </a:pPr>
            <a:fld id="{15D25075-AD62-41ED-B1B9-78ED01CF11C3}" type="slidenum">
              <a:rPr lang="en-US" altLang="en-US" sz="1000">
                <a:solidFill>
                  <a:srgbClr val="95B3D7"/>
                </a:solidFill>
              </a:rPr>
              <a:pPr>
                <a:spcBef>
                  <a:spcPct val="0"/>
                </a:spcBef>
                <a:buFontTx/>
                <a:buNone/>
              </a:pPr>
              <a:t>53</a:t>
            </a:fld>
            <a:endParaRPr lang="en-US" altLang="en-US" sz="1000">
              <a:solidFill>
                <a:srgbClr val="95B3D7"/>
              </a:solidFill>
            </a:endParaRPr>
          </a:p>
        </p:txBody>
      </p:sp>
    </p:spTree>
    <p:extLst>
      <p:ext uri="{BB962C8B-B14F-4D97-AF65-F5344CB8AC3E}">
        <p14:creationId xmlns:p14="http://schemas.microsoft.com/office/powerpoint/2010/main" val="3776335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latin typeface="Helvetica" panose="020B0604020202020204" pitchFamily="34" charset="0"/>
                <a:ea typeface="ヒラギノ角ゴ Pro W3" charset="-128"/>
              </a:rPr>
              <a:t>NCAP Resources</a:t>
            </a:r>
          </a:p>
        </p:txBody>
      </p:sp>
      <p:sp>
        <p:nvSpPr>
          <p:cNvPr id="53251" name="Content Placeholder 2"/>
          <p:cNvSpPr>
            <a:spLocks noGrp="1"/>
          </p:cNvSpPr>
          <p:nvPr>
            <p:ph idx="1"/>
          </p:nvPr>
        </p:nvSpPr>
        <p:spPr>
          <a:xfrm>
            <a:off x="457200" y="890954"/>
            <a:ext cx="8229600" cy="4648200"/>
          </a:xfrm>
        </p:spPr>
        <p:txBody>
          <a:bodyPr/>
          <a:lstStyle/>
          <a:p>
            <a:pPr algn="ctr">
              <a:buFont typeface="Arial" panose="020B0604020202020204" pitchFamily="34" charset="0"/>
              <a:buNone/>
            </a:pPr>
            <a:endParaRPr lang="en-US" altLang="en-US" sz="2800" dirty="0">
              <a:latin typeface="Helvetica" panose="020B0604020202020204" pitchFamily="34" charset="0"/>
              <a:ea typeface="ヒラギノ角ゴ Pro W3" charset="-128"/>
            </a:endParaRPr>
          </a:p>
          <a:p>
            <a:pPr algn="ctr">
              <a:buFont typeface="Arial" panose="020B0604020202020204" pitchFamily="34" charset="0"/>
              <a:buNone/>
            </a:pPr>
            <a:r>
              <a:rPr lang="en-US" altLang="en-US" dirty="0">
                <a:latin typeface="Helvetica" panose="020B0604020202020204" pitchFamily="34" charset="0"/>
                <a:ea typeface="ヒラギノ角ゴ Pro W3" charset="-128"/>
              </a:rPr>
              <a:t>For the latest information</a:t>
            </a:r>
          </a:p>
          <a:p>
            <a:pPr algn="ctr">
              <a:buFont typeface="Arial" panose="020B0604020202020204" pitchFamily="34" charset="0"/>
              <a:buNone/>
            </a:pPr>
            <a:r>
              <a:rPr lang="en-US" altLang="en-US" dirty="0">
                <a:latin typeface="Helvetica" panose="020B0604020202020204" pitchFamily="34" charset="0"/>
                <a:ea typeface="ヒラギノ角ゴ Pro W3" charset="-128"/>
              </a:rPr>
              <a:t>Go to:</a:t>
            </a:r>
          </a:p>
          <a:p>
            <a:pPr algn="ctr">
              <a:buFont typeface="Arial" panose="020B0604020202020204" pitchFamily="34" charset="0"/>
              <a:buNone/>
            </a:pPr>
            <a:r>
              <a:rPr lang="en-US" altLang="en-US" u="sng" dirty="0">
                <a:latin typeface="Helvetica" panose="020B0604020202020204" pitchFamily="34" charset="0"/>
                <a:ea typeface="ヒラギノ角ゴ Pro W3" charset="-128"/>
              </a:rPr>
              <a:t>National</a:t>
            </a:r>
          </a:p>
          <a:p>
            <a:pPr algn="ctr">
              <a:buFont typeface="Arial" panose="020B0604020202020204" pitchFamily="34" charset="0"/>
              <a:buNone/>
            </a:pPr>
            <a:r>
              <a:rPr lang="en-US" altLang="en-US" dirty="0">
                <a:latin typeface="Helvetica" panose="020B0604020202020204" pitchFamily="34" charset="0"/>
                <a:ea typeface="ヒラギノ角ゴ Pro W3" charset="-128"/>
                <a:hlinkClick r:id="rId3"/>
              </a:rPr>
              <a:t>www.scouting.org/ncap</a:t>
            </a:r>
            <a:endParaRPr lang="en-US" altLang="en-US" dirty="0">
              <a:latin typeface="Helvetica" panose="020B0604020202020204" pitchFamily="34" charset="0"/>
              <a:ea typeface="ヒラギノ角ゴ Pro W3" charset="-128"/>
            </a:endParaRPr>
          </a:p>
          <a:p>
            <a:pPr algn="ctr">
              <a:buFont typeface="Arial" panose="020B0604020202020204" pitchFamily="34" charset="0"/>
              <a:buNone/>
            </a:pPr>
            <a:endParaRPr lang="en-US" altLang="en-US" u="sng" dirty="0">
              <a:latin typeface="Helvetica" panose="020B0604020202020204" pitchFamily="34" charset="0"/>
              <a:ea typeface="ヒラギノ角ゴ Pro W3" charset="-128"/>
            </a:endParaRPr>
          </a:p>
          <a:p>
            <a:pPr algn="ctr">
              <a:buFont typeface="Arial" panose="020B0604020202020204" pitchFamily="34" charset="0"/>
              <a:buNone/>
            </a:pPr>
            <a:r>
              <a:rPr lang="en-US" altLang="en-US" u="sng" dirty="0">
                <a:latin typeface="Helvetica" panose="020B0604020202020204" pitchFamily="34" charset="0"/>
                <a:ea typeface="ヒラギノ角ゴ Pro W3" charset="-128"/>
              </a:rPr>
              <a:t>Zone</a:t>
            </a:r>
            <a:endParaRPr lang="en-US" altLang="en-US" dirty="0">
              <a:latin typeface="Helvetica" panose="020B0604020202020204" pitchFamily="34" charset="0"/>
              <a:ea typeface="ヒラギノ角ゴ Pro W3" charset="-128"/>
            </a:endParaRPr>
          </a:p>
          <a:p>
            <a:pPr algn="ctr">
              <a:buFont typeface="Arial" panose="020B0604020202020204" pitchFamily="34" charset="0"/>
              <a:buNone/>
            </a:pPr>
            <a:r>
              <a:rPr lang="en-US" altLang="en-US" dirty="0">
                <a:latin typeface="Helvetica" panose="020B0604020202020204" pitchFamily="34" charset="0"/>
                <a:ea typeface="ヒラギノ角ゴ Pro W3" charset="-128"/>
                <a:hlinkClick r:id="rId4"/>
              </a:rPr>
              <a:t>www.ncapzone15.org</a:t>
            </a:r>
            <a:endParaRPr lang="en-US" altLang="en-US" dirty="0">
              <a:latin typeface="Helvetica" panose="020B0604020202020204" pitchFamily="34" charset="0"/>
              <a:ea typeface="ヒラギノ角ゴ Pro W3" charset="-128"/>
            </a:endParaRPr>
          </a:p>
          <a:p>
            <a:pPr>
              <a:buFont typeface="Arial" panose="020B0604020202020204" pitchFamily="34" charset="0"/>
              <a:buNone/>
            </a:pPr>
            <a:endParaRPr lang="en-US" altLang="en-US" dirty="0">
              <a:latin typeface="Helvetica" panose="020B0604020202020204" pitchFamily="34" charset="0"/>
              <a:ea typeface="ヒラギノ角ゴ Pro W3" charset="-128"/>
            </a:endParaRPr>
          </a:p>
        </p:txBody>
      </p:sp>
      <p:sp>
        <p:nvSpPr>
          <p:cNvPr id="53252" name="Slide Number Placeholder 3"/>
          <p:cNvSpPr>
            <a:spLocks noGrp="1"/>
          </p:cNvSpPr>
          <p:nvPr>
            <p:ph type="sldNum" sz="quarter" idx="4294967295"/>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Geneva" charset="0"/>
                <a:cs typeface="Geneva" charset="0"/>
              </a:defRPr>
            </a:lvl1pPr>
            <a:lvl2pPr marL="37931725" indent="-37474525">
              <a:defRPr sz="2400">
                <a:solidFill>
                  <a:schemeClr val="tx1"/>
                </a:solidFill>
                <a:latin typeface="Arial" panose="020B0604020202020204" pitchFamily="34" charset="0"/>
                <a:ea typeface="Geneva" charset="0"/>
                <a:cs typeface="Geneva" charset="0"/>
              </a:defRPr>
            </a:lvl2pPr>
            <a:lvl3pPr>
              <a:defRPr sz="2400">
                <a:solidFill>
                  <a:schemeClr val="tx1"/>
                </a:solidFill>
                <a:latin typeface="Arial" panose="020B0604020202020204" pitchFamily="34" charset="0"/>
                <a:ea typeface="Geneva" charset="0"/>
                <a:cs typeface="Geneva" charset="0"/>
              </a:defRPr>
            </a:lvl3pPr>
            <a:lvl4pPr>
              <a:defRPr sz="2400">
                <a:solidFill>
                  <a:schemeClr val="tx1"/>
                </a:solidFill>
                <a:latin typeface="Arial" panose="020B0604020202020204" pitchFamily="34" charset="0"/>
                <a:ea typeface="Geneva" charset="0"/>
                <a:cs typeface="Geneva" charset="0"/>
              </a:defRPr>
            </a:lvl4pPr>
            <a:lvl5pPr>
              <a:defRPr sz="2400">
                <a:solidFill>
                  <a:schemeClr val="tx1"/>
                </a:solidFill>
                <a:latin typeface="Arial" panose="020B0604020202020204" pitchFamily="34" charset="0"/>
                <a:ea typeface="Geneva" charset="0"/>
                <a:cs typeface="Geneva" charset="0"/>
              </a:defRPr>
            </a:lvl5pPr>
            <a:lvl6pPr marL="457200"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914400"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1371600"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1828800"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eaLnBrk="1" hangingPunct="1"/>
            <a:fld id="{700A4964-DF16-48F6-9703-1CB542E17F74}" type="slidenum">
              <a:rPr lang="en-US" altLang="en-US" sz="1000">
                <a:solidFill>
                  <a:srgbClr val="95B3D7"/>
                </a:solidFill>
                <a:latin typeface="Helvetica" panose="020B0604020202020204" pitchFamily="34" charset="0"/>
                <a:ea typeface="ヒラギノ角ゴ Pro W3" charset="-128"/>
              </a:rPr>
              <a:pPr eaLnBrk="1" hangingPunct="1"/>
              <a:t>54</a:t>
            </a:fld>
            <a:endParaRPr lang="en-US" altLang="en-US" sz="1000">
              <a:solidFill>
                <a:srgbClr val="95B3D7"/>
              </a:solidFill>
              <a:latin typeface="Helvetica" panose="020B0604020202020204" pitchFamily="34" charset="0"/>
              <a:ea typeface="ヒラギノ角ゴ Pro W3" charset="-128"/>
            </a:endParaRPr>
          </a:p>
        </p:txBody>
      </p:sp>
    </p:spTree>
    <p:extLst>
      <p:ext uri="{BB962C8B-B14F-4D97-AF65-F5344CB8AC3E}">
        <p14:creationId xmlns:p14="http://schemas.microsoft.com/office/powerpoint/2010/main" val="305105455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a:xfrm>
            <a:off x="266700" y="762000"/>
            <a:ext cx="8610600" cy="4343400"/>
          </a:xfrm>
        </p:spPr>
        <p:txBody>
          <a:bodyPr/>
          <a:lstStyle/>
          <a:p>
            <a:pPr marL="0" marR="0">
              <a:spcBef>
                <a:spcPts val="0"/>
              </a:spcBef>
              <a:spcAft>
                <a:spcPts val="0"/>
              </a:spcAft>
            </a:pPr>
            <a:r>
              <a:rPr lang="en-US" altLang="en-US" sz="3200" dirty="0">
                <a:latin typeface="+mn-lt"/>
                <a:ea typeface="ヒラギノ角ゴ Pro W3" charset="-128"/>
              </a:rPr>
              <a:t>Training Certification is good for 1 year</a:t>
            </a:r>
            <a:br>
              <a:rPr lang="en-US" altLang="en-US" sz="3200" dirty="0">
                <a:latin typeface="+mn-lt"/>
                <a:ea typeface="ヒラギノ角ゴ Pro W3" charset="-128"/>
              </a:rPr>
            </a:br>
            <a:br>
              <a:rPr lang="en-US" altLang="en-US" sz="3200" dirty="0">
                <a:latin typeface="+mn-lt"/>
                <a:ea typeface="ヒラギノ角ゴ Pro W3" charset="-128"/>
              </a:rPr>
            </a:br>
            <a:r>
              <a:rPr lang="en-US" sz="2800" dirty="0">
                <a:effectLst/>
                <a:latin typeface="Calibri" panose="020F0502020204030204" pitchFamily="34" charset="0"/>
                <a:ea typeface="Calibri" panose="020F0502020204030204" pitchFamily="34" charset="0"/>
              </a:rPr>
              <a:t>CS96 online training code for National NCAP Training</a:t>
            </a:r>
            <a:br>
              <a:rPr lang="en-US" sz="2800" dirty="0">
                <a:effectLst/>
                <a:latin typeface="Calibri" panose="020F0502020204030204" pitchFamily="34" charset="0"/>
                <a:ea typeface="Calibri" panose="020F0502020204030204" pitchFamily="34" charset="0"/>
              </a:rPr>
            </a:br>
            <a:r>
              <a:rPr lang="en-US" sz="2800" dirty="0">
                <a:effectLst/>
                <a:latin typeface="Calibri" panose="020F0502020204030204" pitchFamily="34" charset="0"/>
                <a:ea typeface="Calibri" panose="020F0502020204030204" pitchFamily="34" charset="0"/>
              </a:rPr>
              <a:t> CS53 training code for Zone Seminars</a:t>
            </a:r>
            <a:br>
              <a:rPr lang="en-US" sz="2800" dirty="0">
                <a:effectLst/>
                <a:latin typeface="Calibri" panose="020F0502020204030204" pitchFamily="34" charset="0"/>
                <a:ea typeface="Calibri" panose="020F0502020204030204" pitchFamily="34" charset="0"/>
              </a:rPr>
            </a:br>
            <a:br>
              <a:rPr lang="en-US" sz="2800" dirty="0">
                <a:effectLst/>
                <a:latin typeface="Calibri" panose="020F0502020204030204" pitchFamily="34" charset="0"/>
                <a:ea typeface="Calibri" panose="020F0502020204030204" pitchFamily="34" charset="0"/>
              </a:rPr>
            </a:br>
            <a:r>
              <a:rPr lang="en-US" altLang="en-US" sz="2800" dirty="0">
                <a:latin typeface="+mn-lt"/>
                <a:ea typeface="ヒラギノ角ゴ Pro W3" charset="-128"/>
              </a:rPr>
              <a:t>Be sure your record is updated on My.Scouting.org</a:t>
            </a:r>
            <a:br>
              <a:rPr lang="en-US" altLang="en-US" sz="2800" dirty="0">
                <a:latin typeface="+mn-lt"/>
                <a:ea typeface="ヒラギノ角ゴ Pro W3" charset="-128"/>
              </a:rPr>
            </a:br>
            <a:br>
              <a:rPr lang="en-US" altLang="en-US" sz="2800" dirty="0">
                <a:latin typeface="+mn-lt"/>
                <a:ea typeface="ヒラギノ角ゴ Pro W3" charset="-128"/>
              </a:rPr>
            </a:br>
            <a:r>
              <a:rPr lang="en-US" altLang="en-US" sz="2800" dirty="0">
                <a:latin typeface="+mn-lt"/>
                <a:ea typeface="ヒラギノ角ゴ Pro W3" charset="-128"/>
              </a:rPr>
              <a:t>Thanks for Attending</a:t>
            </a:r>
            <a:endParaRPr lang="en-US" altLang="en-US" sz="2800" dirty="0">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Scenarios</a:t>
            </a:r>
          </a:p>
        </p:txBody>
      </p:sp>
      <p:sp>
        <p:nvSpPr>
          <p:cNvPr id="3" name="Content Placeholder 2"/>
          <p:cNvSpPr>
            <a:spLocks noGrp="1"/>
          </p:cNvSpPr>
          <p:nvPr>
            <p:ph idx="1"/>
          </p:nvPr>
        </p:nvSpPr>
        <p:spPr/>
        <p:txBody>
          <a:bodyPr/>
          <a:lstStyle/>
          <a:p>
            <a:r>
              <a:rPr lang="en-US" dirty="0"/>
              <a:t>Actual situations that have occurred during an assessment</a:t>
            </a:r>
          </a:p>
          <a:p>
            <a:endParaRPr lang="en-US" sz="800" dirty="0"/>
          </a:p>
          <a:p>
            <a:r>
              <a:rPr lang="en-US" dirty="0"/>
              <a:t>Use the Chat function to provide your answer</a:t>
            </a:r>
          </a:p>
          <a:p>
            <a:pPr marL="0" indent="0">
              <a:buNone/>
            </a:pPr>
            <a:endParaRPr lang="en-US" sz="800" dirty="0"/>
          </a:p>
          <a:p>
            <a:r>
              <a:rPr lang="en-US" dirty="0"/>
              <a:t>Scenarios can have more than one answer</a:t>
            </a:r>
          </a:p>
          <a:p>
            <a:endParaRPr lang="en-US" dirty="0"/>
          </a:p>
        </p:txBody>
      </p:sp>
    </p:spTree>
    <p:extLst>
      <p:ext uri="{BB962C8B-B14F-4D97-AF65-F5344CB8AC3E}">
        <p14:creationId xmlns:p14="http://schemas.microsoft.com/office/powerpoint/2010/main" val="287935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latin typeface="Calibri" panose="020F0502020204030204" pitchFamily="34" charset="0"/>
                <a:ea typeface="ヒラギノ角ゴ Pro W3" charset="-128"/>
                <a:cs typeface="Calibri" panose="020F0502020204030204" pitchFamily="34" charset="0"/>
              </a:rPr>
              <a:t>NCAP Resources</a:t>
            </a:r>
          </a:p>
        </p:txBody>
      </p:sp>
      <p:sp>
        <p:nvSpPr>
          <p:cNvPr id="53251" name="Content Placeholder 2"/>
          <p:cNvSpPr>
            <a:spLocks noGrp="1"/>
          </p:cNvSpPr>
          <p:nvPr>
            <p:ph idx="1"/>
          </p:nvPr>
        </p:nvSpPr>
        <p:spPr>
          <a:xfrm>
            <a:off x="533400" y="1600200"/>
            <a:ext cx="8229600" cy="3810000"/>
          </a:xfrm>
        </p:spPr>
        <p:txBody>
          <a:bodyPr/>
          <a:lstStyle/>
          <a:p>
            <a:pPr algn="ctr">
              <a:buFont typeface="Arial" panose="020B0604020202020204" pitchFamily="34" charset="0"/>
              <a:buNone/>
            </a:pPr>
            <a:endParaRPr lang="en-US" altLang="en-US" sz="1050" u="sng" dirty="0">
              <a:latin typeface="Helvetica" panose="020B0604020202020204" pitchFamily="34" charset="0"/>
              <a:ea typeface="ヒラギノ角ゴ Pro W3" charset="-128"/>
            </a:endParaRPr>
          </a:p>
          <a:p>
            <a:pPr algn="ctr">
              <a:buNone/>
            </a:pPr>
            <a:r>
              <a:rPr lang="en-US" altLang="en-US" dirty="0">
                <a:latin typeface="Helvetica" panose="020B0604020202020204" pitchFamily="34" charset="0"/>
                <a:ea typeface="ヒラギノ角ゴ Pro W3" charset="-128"/>
                <a:hlinkClick r:id="rId3"/>
              </a:rPr>
              <a:t>www.scouting.org/NCAP</a:t>
            </a:r>
            <a:r>
              <a:rPr lang="en-US" altLang="en-US" dirty="0">
                <a:latin typeface="Helvetica" panose="020B0604020202020204" pitchFamily="34" charset="0"/>
                <a:ea typeface="ヒラギノ角ゴ Pro W3" charset="-128"/>
              </a:rPr>
              <a:t> </a:t>
            </a:r>
          </a:p>
          <a:p>
            <a:pPr algn="ctr">
              <a:buNone/>
            </a:pPr>
            <a:endParaRPr lang="en-US" altLang="en-US" u="sng" dirty="0">
              <a:latin typeface="Helvetica" panose="020B0604020202020204" pitchFamily="34" charset="0"/>
              <a:ea typeface="ヒラギノ角ゴ Pro W3" charset="-128"/>
            </a:endParaRPr>
          </a:p>
          <a:p>
            <a:pPr algn="ctr">
              <a:buNone/>
            </a:pPr>
            <a:r>
              <a:rPr lang="en-US" altLang="en-US" u="sng" dirty="0">
                <a:latin typeface="Helvetica" panose="020B0604020202020204" pitchFamily="34" charset="0"/>
                <a:ea typeface="ヒラギノ角ゴ Pro W3" charset="-128"/>
              </a:rPr>
              <a:t>Primary resources are: </a:t>
            </a:r>
          </a:p>
          <a:p>
            <a:pPr algn="ctr">
              <a:buNone/>
            </a:pPr>
            <a:r>
              <a:rPr lang="en-US" altLang="en-US" u="sng" dirty="0">
                <a:latin typeface="Helvetica" panose="020B0604020202020204" pitchFamily="34" charset="0"/>
                <a:ea typeface="ヒラギノ角ゴ Pro W3" charset="-128"/>
              </a:rPr>
              <a:t>Council Implementation Guide</a:t>
            </a:r>
          </a:p>
          <a:p>
            <a:pPr algn="ctr">
              <a:buNone/>
            </a:pPr>
            <a:r>
              <a:rPr lang="en-US" altLang="en-US" u="sng" dirty="0">
                <a:latin typeface="Helvetica" panose="020B0604020202020204" pitchFamily="34" charset="0"/>
                <a:ea typeface="ヒラギノ角ゴ Pro W3" charset="-128"/>
              </a:rPr>
              <a:t>Area Implementation Guide</a:t>
            </a:r>
          </a:p>
          <a:p>
            <a:pPr algn="ctr">
              <a:buFont typeface="Arial" panose="020B0604020202020204" pitchFamily="34" charset="0"/>
              <a:buNone/>
            </a:pPr>
            <a:endParaRPr lang="en-US" altLang="en-US" dirty="0">
              <a:latin typeface="Helvetica" panose="020B0604020202020204" pitchFamily="34" charset="0"/>
              <a:ea typeface="ヒラギノ角ゴ Pro W3" charset="-128"/>
            </a:endParaRPr>
          </a:p>
          <a:p>
            <a:pPr>
              <a:buFont typeface="Arial" panose="020B0604020202020204" pitchFamily="34" charset="0"/>
              <a:buNone/>
            </a:pPr>
            <a:endParaRPr lang="en-US" altLang="en-US" dirty="0">
              <a:latin typeface="Helvetica" panose="020B0604020202020204" pitchFamily="34" charset="0"/>
              <a:ea typeface="ヒラギノ角ゴ Pro W3" charset="-128"/>
            </a:endParaRPr>
          </a:p>
        </p:txBody>
      </p:sp>
      <p:sp>
        <p:nvSpPr>
          <p:cNvPr id="53252" name="Slide Number Placeholder 3"/>
          <p:cNvSpPr>
            <a:spLocks noGrp="1"/>
          </p:cNvSpPr>
          <p:nvPr>
            <p:ph type="sldNum" sz="quarter" idx="4294967295"/>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Geneva" charset="0"/>
                <a:cs typeface="Geneva" charset="0"/>
              </a:defRPr>
            </a:lvl1pPr>
            <a:lvl2pPr marL="37931725" indent="-37474525">
              <a:defRPr sz="2400">
                <a:solidFill>
                  <a:schemeClr val="tx1"/>
                </a:solidFill>
                <a:latin typeface="Arial" panose="020B0604020202020204" pitchFamily="34" charset="0"/>
                <a:ea typeface="Geneva" charset="0"/>
                <a:cs typeface="Geneva" charset="0"/>
              </a:defRPr>
            </a:lvl2pPr>
            <a:lvl3pPr>
              <a:defRPr sz="2400">
                <a:solidFill>
                  <a:schemeClr val="tx1"/>
                </a:solidFill>
                <a:latin typeface="Arial" panose="020B0604020202020204" pitchFamily="34" charset="0"/>
                <a:ea typeface="Geneva" charset="0"/>
                <a:cs typeface="Geneva" charset="0"/>
              </a:defRPr>
            </a:lvl3pPr>
            <a:lvl4pPr>
              <a:defRPr sz="2400">
                <a:solidFill>
                  <a:schemeClr val="tx1"/>
                </a:solidFill>
                <a:latin typeface="Arial" panose="020B0604020202020204" pitchFamily="34" charset="0"/>
                <a:ea typeface="Geneva" charset="0"/>
                <a:cs typeface="Geneva" charset="0"/>
              </a:defRPr>
            </a:lvl4pPr>
            <a:lvl5pPr>
              <a:defRPr sz="2400">
                <a:solidFill>
                  <a:schemeClr val="tx1"/>
                </a:solidFill>
                <a:latin typeface="Arial" panose="020B0604020202020204" pitchFamily="34" charset="0"/>
                <a:ea typeface="Geneva" charset="0"/>
                <a:cs typeface="Geneva" charset="0"/>
              </a:defRPr>
            </a:lvl5pPr>
            <a:lvl6pPr marL="457200"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914400"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1371600"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1828800"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eaLnBrk="1" hangingPunct="1"/>
            <a:fld id="{700A4964-DF16-48F6-9703-1CB542E17F74}" type="slidenum">
              <a:rPr lang="en-US" altLang="en-US" sz="1000">
                <a:solidFill>
                  <a:srgbClr val="95B3D7"/>
                </a:solidFill>
                <a:latin typeface="Helvetica" panose="020B0604020202020204" pitchFamily="34" charset="0"/>
                <a:ea typeface="ヒラギノ角ゴ Pro W3" charset="-128"/>
              </a:rPr>
              <a:pPr eaLnBrk="1" hangingPunct="1"/>
              <a:t>6</a:t>
            </a:fld>
            <a:endParaRPr lang="en-US" altLang="en-US" sz="1000">
              <a:solidFill>
                <a:srgbClr val="95B3D7"/>
              </a:solidFill>
              <a:latin typeface="Helvetica" panose="020B0604020202020204" pitchFamily="34" charset="0"/>
              <a:ea typeface="ヒラギノ角ゴ Pro W3"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Territories</a:t>
            </a:r>
          </a:p>
        </p:txBody>
      </p:sp>
      <p:sp>
        <p:nvSpPr>
          <p:cNvPr id="5" name="Content Placeholder 4"/>
          <p:cNvSpPr>
            <a:spLocks noGrp="1"/>
          </p:cNvSpPr>
          <p:nvPr>
            <p:ph idx="1"/>
          </p:nvPr>
        </p:nvSpPr>
        <p:spPr>
          <a:xfrm>
            <a:off x="457200" y="1600201"/>
            <a:ext cx="8229600" cy="4495799"/>
          </a:xfrm>
        </p:spPr>
        <p:txBody>
          <a:bodyPr/>
          <a:lstStyle/>
          <a:p>
            <a:r>
              <a:rPr lang="en-US" dirty="0"/>
              <a:t>Show Territory US map</a:t>
            </a:r>
          </a:p>
        </p:txBody>
      </p:sp>
      <p:pic>
        <p:nvPicPr>
          <p:cNvPr id="3" name="Picture 2" descr="Map&#10;&#10;Description automatically generated">
            <a:extLst>
              <a:ext uri="{FF2B5EF4-FFF2-40B4-BE49-F238E27FC236}">
                <a16:creationId xmlns:a16="http://schemas.microsoft.com/office/drawing/2014/main" id="{468A890D-F915-4CA5-BEE4-7D30442C8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9072283" cy="7010400"/>
          </a:xfrm>
          <a:prstGeom prst="rect">
            <a:avLst/>
          </a:prstGeom>
        </p:spPr>
      </p:pic>
    </p:spTree>
    <p:extLst>
      <p:ext uri="{BB962C8B-B14F-4D97-AF65-F5344CB8AC3E}">
        <p14:creationId xmlns:p14="http://schemas.microsoft.com/office/powerpoint/2010/main" val="171666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Zones</a:t>
            </a:r>
          </a:p>
        </p:txBody>
      </p:sp>
      <p:sp>
        <p:nvSpPr>
          <p:cNvPr id="5" name="Content Placeholder 4"/>
          <p:cNvSpPr>
            <a:spLocks noGrp="1"/>
          </p:cNvSpPr>
          <p:nvPr>
            <p:ph idx="1"/>
          </p:nvPr>
        </p:nvSpPr>
        <p:spPr>
          <a:xfrm>
            <a:off x="457200" y="1600201"/>
            <a:ext cx="8229600" cy="4495799"/>
          </a:xfrm>
        </p:spPr>
        <p:txBody>
          <a:bodyPr/>
          <a:lstStyle/>
          <a:p>
            <a:r>
              <a:rPr lang="en-US" dirty="0"/>
              <a:t>Show Territory 15 map</a:t>
            </a:r>
          </a:p>
        </p:txBody>
      </p:sp>
      <p:pic>
        <p:nvPicPr>
          <p:cNvPr id="3" name="Picture 2" descr="Map&#10;&#10;Description automatically generated">
            <a:extLst>
              <a:ext uri="{FF2B5EF4-FFF2-40B4-BE49-F238E27FC236}">
                <a16:creationId xmlns:a16="http://schemas.microsoft.com/office/drawing/2014/main" id="{6F4101B2-A241-4476-9E79-CA96ACA68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63247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457200" y="1600201"/>
            <a:ext cx="8229600" cy="4495799"/>
          </a:xfrm>
        </p:spPr>
        <p:txBody>
          <a:bodyPr/>
          <a:lstStyle/>
          <a:p>
            <a:endParaRPr lang="en-US" dirty="0"/>
          </a:p>
        </p:txBody>
      </p:sp>
      <p:pic>
        <p:nvPicPr>
          <p:cNvPr id="2" name="Content Placeholder 2">
            <a:extLst>
              <a:ext uri="{FF2B5EF4-FFF2-40B4-BE49-F238E27FC236}">
                <a16:creationId xmlns:a16="http://schemas.microsoft.com/office/drawing/2014/main" id="{4AC4AC52-F23B-8D40-082B-A251CBBE46AB}"/>
              </a:ext>
            </a:extLst>
          </p:cNvPr>
          <p:cNvPicPr>
            <a:picLocks noChangeAspect="1"/>
          </p:cNvPicPr>
          <p:nvPr/>
        </p:nvPicPr>
        <p:blipFill>
          <a:blip r:embed="rId3"/>
          <a:stretch>
            <a:fillRect/>
          </a:stretch>
        </p:blipFill>
        <p:spPr bwMode="auto">
          <a:xfrm>
            <a:off x="2095500" y="509964"/>
            <a:ext cx="4952999" cy="625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855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32232</TotalTime>
  <Words>7447</Words>
  <Application>Microsoft Office PowerPoint</Application>
  <PresentationFormat>On-screen Show (4:3)</PresentationFormat>
  <Paragraphs>697</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Aptos</vt:lpstr>
      <vt:lpstr>Arial</vt:lpstr>
      <vt:lpstr>Arial Black</vt:lpstr>
      <vt:lpstr>ArialMT</vt:lpstr>
      <vt:lpstr>Calibri</vt:lpstr>
      <vt:lpstr>Helvetica</vt:lpstr>
      <vt:lpstr>ヒラギノ角ゴ Pro W3</vt:lpstr>
      <vt:lpstr>Office Theme</vt:lpstr>
      <vt:lpstr>Questions</vt:lpstr>
      <vt:lpstr>Study Groups</vt:lpstr>
      <vt:lpstr>Zone 15 Camp Assessment Seminar - 2025</vt:lpstr>
      <vt:lpstr>Welcome Seminar Agenda</vt:lpstr>
      <vt:lpstr>PowerPoint Presentation</vt:lpstr>
      <vt:lpstr>NCAP Resources</vt:lpstr>
      <vt:lpstr>Territories</vt:lpstr>
      <vt:lpstr>Zones</vt:lpstr>
      <vt:lpstr>PowerPoint Presentation</vt:lpstr>
      <vt:lpstr>The State of Camping In BSA</vt:lpstr>
      <vt:lpstr>Safety First</vt:lpstr>
      <vt:lpstr>Conducting  LT Camp Assessments</vt:lpstr>
      <vt:lpstr>Zone 15 Best Practices</vt:lpstr>
      <vt:lpstr>Zone 15 Best Practices</vt:lpstr>
      <vt:lpstr>Zone 15 Best Practices</vt:lpstr>
      <vt:lpstr>Zone 15 Best Practices</vt:lpstr>
      <vt:lpstr>Zone 15 Best Practices</vt:lpstr>
      <vt:lpstr>Zone 15 Best Practices</vt:lpstr>
      <vt:lpstr>Zone 15 Best Practices</vt:lpstr>
      <vt:lpstr>What NCAP documents are required to perform a  LT camp assessment?</vt:lpstr>
      <vt:lpstr>Documents  Needed </vt:lpstr>
      <vt:lpstr>Working with the CCIPs  or ACIP CSIP  Standard AO-810</vt:lpstr>
      <vt:lpstr>Working with the CCIPs</vt:lpstr>
      <vt:lpstr>Working with the CCIPs</vt:lpstr>
      <vt:lpstr>Working with the CCIPs</vt:lpstr>
      <vt:lpstr>NCAP Standards Changes 2025  NCAP Circulars No. 21 to 23</vt:lpstr>
      <vt:lpstr>NCAP Standards Changes 2025</vt:lpstr>
      <vt:lpstr>NCAP Standards Changes 2025</vt:lpstr>
      <vt:lpstr>NCAP Standards Changes 2025</vt:lpstr>
      <vt:lpstr>NCAP Standards Changes 2025</vt:lpstr>
      <vt:lpstr>NCAP Standards Changes 2025</vt:lpstr>
      <vt:lpstr>NCAP Standards Changes 2025</vt:lpstr>
      <vt:lpstr>NCAP Standards Changes 2025</vt:lpstr>
      <vt:lpstr>NCAP Standards Changes 2025</vt:lpstr>
      <vt:lpstr>NCAP Standards Changes 2025</vt:lpstr>
      <vt:lpstr>PowerPoint Presentation</vt:lpstr>
      <vt:lpstr>Range And Target Activities Major Changes</vt:lpstr>
      <vt:lpstr>PowerPoint Presentation</vt:lpstr>
      <vt:lpstr>Range And Target Activities Major Changes</vt:lpstr>
      <vt:lpstr>Range And Target Activities Major Changes</vt:lpstr>
      <vt:lpstr>Climb-On Safely</vt:lpstr>
      <vt:lpstr>Study Scenarios</vt:lpstr>
      <vt:lpstr>Study Scenarios</vt:lpstr>
      <vt:lpstr>Study Scenarios</vt:lpstr>
      <vt:lpstr>Study Scenarios</vt:lpstr>
      <vt:lpstr>Group Discussion</vt:lpstr>
      <vt:lpstr>Study Scenarios</vt:lpstr>
      <vt:lpstr>Study Scenarios</vt:lpstr>
      <vt:lpstr>Study Scenarios</vt:lpstr>
      <vt:lpstr>Study Scenarios</vt:lpstr>
      <vt:lpstr>Study Scenarios</vt:lpstr>
      <vt:lpstr>Questions &amp; Answers</vt:lpstr>
      <vt:lpstr>Zone 15 Contacts:</vt:lpstr>
      <vt:lpstr>NCAP Resources</vt:lpstr>
      <vt:lpstr>Training Certification is good for 1 year  CS96 online training code for National NCAP Training  CS53 training code for Zone Seminars  Be sure your record is updated on My.Scouting.org  Thanks for Attending</vt:lpstr>
      <vt:lpstr>Study Scenarios</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dakinn</dc:creator>
  <cp:lastModifiedBy>Jim Sheckels</cp:lastModifiedBy>
  <cp:revision>692</cp:revision>
  <cp:lastPrinted>2023-05-15T19:54:44Z</cp:lastPrinted>
  <dcterms:created xsi:type="dcterms:W3CDTF">2018-01-06T15:47:05Z</dcterms:created>
  <dcterms:modified xsi:type="dcterms:W3CDTF">2025-04-05T18:59:50Z</dcterms:modified>
</cp:coreProperties>
</file>